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80" r:id="rId4"/>
    <p:sldId id="281" r:id="rId5"/>
    <p:sldId id="257" r:id="rId6"/>
    <p:sldId id="273" r:id="rId7"/>
    <p:sldId id="258" r:id="rId8"/>
    <p:sldId id="304" r:id="rId9"/>
    <p:sldId id="286" r:id="rId10"/>
    <p:sldId id="287" r:id="rId11"/>
    <p:sldId id="288" r:id="rId12"/>
    <p:sldId id="289" r:id="rId13"/>
    <p:sldId id="290" r:id="rId14"/>
    <p:sldId id="294" r:id="rId15"/>
    <p:sldId id="292" r:id="rId16"/>
    <p:sldId id="293" r:id="rId17"/>
    <p:sldId id="307" r:id="rId18"/>
    <p:sldId id="309" r:id="rId19"/>
    <p:sldId id="308" r:id="rId20"/>
    <p:sldId id="305" r:id="rId21"/>
    <p:sldId id="306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8AB6A-0D86-415F-9CDD-8CB10B41A783}" type="datetimeFigureOut">
              <a:rPr lang="en-US" smtClean="0"/>
              <a:pPr/>
              <a:t>2/28/2011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09E5A-82B8-44C5-986B-EF9A23ACE6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09E5A-82B8-44C5-986B-EF9A23ACE60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3589-C73F-46EB-9906-B90451F221B0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F701-BDBC-4A53-83A4-4DFA1EC4183C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6846-C7BC-4098-94C4-805F811A36AC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15E3-578D-4E01-9037-6DA96FF577C4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8324-A3D7-4ECA-98CE-C1EC8183A4AB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943D-BE86-48E1-8B40-82DABE2D6925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5E40-B2C0-475D-A273-47B1B9B27538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461A-6CED-436E-8B0F-BF0645554D81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19EE-84D7-490E-8DBE-38D8696AC30B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2F8E-3750-4F3B-8EDD-4D89EB0F67BD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E3E7-738B-4EB4-A56D-E4D0FCC3491F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A160-C1C6-4738-AD7E-F40EE94FF95D}" type="datetime1">
              <a:rPr lang="en-US" smtClean="0"/>
              <a:pPr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AB74A-2E50-4D9D-90C3-46D1A0AF66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math(v=VS.90).aspx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system.random(v=VS.90).aspx" TargetMode="External"/><Relationship Id="rId5" Type="http://schemas.openxmlformats.org/officeDocument/2006/relationships/hyperlink" Target="http://msdn.microsoft.com/en-us/library/system.convert(v=VS.90).aspx" TargetMode="External"/><Relationship Id="rId4" Type="http://schemas.openxmlformats.org/officeDocument/2006/relationships/hyperlink" Target="http://msdn.microsoft.com/en-us/library/system.console(v=VS.90).aspx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system.console.read(v=VS.90).aspx" TargetMode="External"/><Relationship Id="rId3" Type="http://schemas.openxmlformats.org/officeDocument/2006/relationships/hyperlink" Target="http://msdn.microsoft.com/en-us/library/system.console.clear(v=VS.90).aspx" TargetMode="External"/><Relationship Id="rId7" Type="http://schemas.openxmlformats.org/officeDocument/2006/relationships/hyperlink" Target="http://msdn.microsoft.com/en-us/library/system.console.openstandardoutput(v=VS.90).aspx" TargetMode="External"/><Relationship Id="rId12" Type="http://schemas.openxmlformats.org/officeDocument/2006/relationships/image" Target="../media/image7.gif"/><Relationship Id="rId2" Type="http://schemas.openxmlformats.org/officeDocument/2006/relationships/hyperlink" Target="http://msdn.microsoft.com/en-us/library/system.console.beep(v=VS.90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system.console.openstandardinput(v=VS.90).aspx" TargetMode="External"/><Relationship Id="rId11" Type="http://schemas.openxmlformats.org/officeDocument/2006/relationships/hyperlink" Target="http://msdn.microsoft.com/en-us/library/system.console.resetcolor(v=VS.90).aspx" TargetMode="External"/><Relationship Id="rId5" Type="http://schemas.openxmlformats.org/officeDocument/2006/relationships/hyperlink" Target="http://msdn.microsoft.com/en-us/library/system.console.openstandarderror(v=VS.90).aspx" TargetMode="External"/><Relationship Id="rId10" Type="http://schemas.openxmlformats.org/officeDocument/2006/relationships/hyperlink" Target="http://msdn.microsoft.com/en-us/library/system.console.readline(v=VS.90).aspx" TargetMode="External"/><Relationship Id="rId4" Type="http://schemas.openxmlformats.org/officeDocument/2006/relationships/hyperlink" Target="http://msdn.microsoft.com/en-us/library/system.console.movebufferarea(v=VS.90).aspx" TargetMode="External"/><Relationship Id="rId9" Type="http://schemas.openxmlformats.org/officeDocument/2006/relationships/hyperlink" Target="http://msdn.microsoft.com/en-us/library/system.console.readkey(v=VS.90).asp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system.console.in(v=VS.90).aspx" TargetMode="External"/><Relationship Id="rId13" Type="http://schemas.openxmlformats.org/officeDocument/2006/relationships/hyperlink" Target="http://msdn.microsoft.com/en-us/library/system.console.setwindowsize(v=VS.90).aspx" TargetMode="External"/><Relationship Id="rId3" Type="http://schemas.openxmlformats.org/officeDocument/2006/relationships/hyperlink" Target="http://msdn.microsoft.com/en-us/library/system.console.setcursorposition(v=VS.90).aspx" TargetMode="External"/><Relationship Id="rId7" Type="http://schemas.openxmlformats.org/officeDocument/2006/relationships/hyperlink" Target="http://msdn.microsoft.com/en-us/library/system.console.setin(v=VS.90).aspx" TargetMode="External"/><Relationship Id="rId12" Type="http://schemas.openxmlformats.org/officeDocument/2006/relationships/hyperlink" Target="http://msdn.microsoft.com/en-us/library/system.console.setwindowposition(v=VS.90).aspx" TargetMode="External"/><Relationship Id="rId2" Type="http://schemas.openxmlformats.org/officeDocument/2006/relationships/hyperlink" Target="http://msdn.microsoft.com/en-us/library/system.console.setbuffersize(v=VS.90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system.io.textwriter(v=VS.90).aspx" TargetMode="External"/><Relationship Id="rId11" Type="http://schemas.openxmlformats.org/officeDocument/2006/relationships/hyperlink" Target="http://msdn.microsoft.com/en-us/library/system.console.out(v=VS.90).aspx" TargetMode="External"/><Relationship Id="rId5" Type="http://schemas.openxmlformats.org/officeDocument/2006/relationships/hyperlink" Target="http://msdn.microsoft.com/en-us/library/system.console.error(v=VS.90).aspx" TargetMode="External"/><Relationship Id="rId15" Type="http://schemas.openxmlformats.org/officeDocument/2006/relationships/hyperlink" Target="http://msdn.microsoft.com/en-us/library/system.console.writeline(v=VS.90).aspx" TargetMode="External"/><Relationship Id="rId10" Type="http://schemas.openxmlformats.org/officeDocument/2006/relationships/hyperlink" Target="http://msdn.microsoft.com/en-us/library/system.console.setout(v=VS.90).aspx" TargetMode="External"/><Relationship Id="rId4" Type="http://schemas.openxmlformats.org/officeDocument/2006/relationships/hyperlink" Target="http://msdn.microsoft.com/en-us/library/system.console.seterror(v=VS.90).aspx" TargetMode="External"/><Relationship Id="rId9" Type="http://schemas.openxmlformats.org/officeDocument/2006/relationships/hyperlink" Target="http://msdn.microsoft.com/en-us/library/system.io.textreader(v=VS.90).aspx" TargetMode="External"/><Relationship Id="rId14" Type="http://schemas.openxmlformats.org/officeDocument/2006/relationships/hyperlink" Target="http://msdn.microsoft.com/en-us/library/system.console.write(v=VS.90).asp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5kzh1b5w(VS.80).aspx" TargetMode="External"/><Relationship Id="rId2" Type="http://schemas.openxmlformats.org/officeDocument/2006/relationships/hyperlink" Target="http://msdn.microsoft.com/en-us/library/678hzkk9(VS.80)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fson.com/vb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hyperlink" Target="http://msdn.microsoft.com/en-us/library/e6w8fe1b.aspx" TargetMode="External"/><Relationship Id="rId18" Type="http://schemas.openxmlformats.org/officeDocument/2006/relationships/hyperlink" Target="http://msdn.microsoft.com/en-us/library/370s1zax.aspx" TargetMode="External"/><Relationship Id="rId26" Type="http://schemas.openxmlformats.org/officeDocument/2006/relationships/hyperlink" Target="http://msdn.microsoft.com/en-us/library/zwc8s4fz.aspx" TargetMode="External"/><Relationship Id="rId39" Type="http://schemas.openxmlformats.org/officeDocument/2006/relationships/hyperlink" Target="http://msdn.microsoft.com/en-us/library/ctetwysk.aspx" TargetMode="External"/><Relationship Id="rId21" Type="http://schemas.openxmlformats.org/officeDocument/2006/relationships/hyperlink" Target="http://msdn.microsoft.com/en-us/library/sbbt4032.aspx" TargetMode="External"/><Relationship Id="rId34" Type="http://schemas.openxmlformats.org/officeDocument/2006/relationships/hyperlink" Target="http://msdn.microsoft.com/en-us/library/5kzh1b5w.aspx" TargetMode="External"/><Relationship Id="rId42" Type="http://schemas.openxmlformats.org/officeDocument/2006/relationships/hyperlink" Target="http://msdn.microsoft.com/en-us/library/edakx9da.aspx" TargetMode="External"/><Relationship Id="rId47" Type="http://schemas.openxmlformats.org/officeDocument/2006/relationships/hyperlink" Target="http://msdn.microsoft.com/en-us/library/ebca9ah3.aspx" TargetMode="External"/><Relationship Id="rId50" Type="http://schemas.openxmlformats.org/officeDocument/2006/relationships/hyperlink" Target="http://msdn.microsoft.com/en-us/library/bcd5672a.aspx" TargetMode="External"/><Relationship Id="rId55" Type="http://schemas.openxmlformats.org/officeDocument/2006/relationships/hyperlink" Target="http://msdn.microsoft.com/en-us/library/d86he86x.aspx" TargetMode="External"/><Relationship Id="rId63" Type="http://schemas.openxmlformats.org/officeDocument/2006/relationships/hyperlink" Target="http://msdn.microsoft.com/en-us/library/dk1507sz.aspx" TargetMode="External"/><Relationship Id="rId68" Type="http://schemas.openxmlformats.org/officeDocument/2006/relationships/hyperlink" Target="http://msdn.microsoft.com/en-us/library/t98873t4.aspx" TargetMode="External"/><Relationship Id="rId76" Type="http://schemas.openxmlformats.org/officeDocument/2006/relationships/hyperlink" Target="http://msdn.microsoft.com/en-us/library/2aeyhxcd.aspx" TargetMode="External"/><Relationship Id="rId7" Type="http://schemas.openxmlformats.org/officeDocument/2006/relationships/hyperlink" Target="http://msdn.microsoft.com/en-us/library/5bdb6693.aspx" TargetMode="External"/><Relationship Id="rId71" Type="http://schemas.openxmlformats.org/officeDocument/2006/relationships/hyperlink" Target="http://msdn.microsoft.com/en-us/library/cbf1574z.aspx" TargetMode="External"/><Relationship Id="rId2" Type="http://schemas.openxmlformats.org/officeDocument/2006/relationships/hyperlink" Target="http://msdn.microsoft.com/en-us/library/sf985hc5.aspx" TargetMode="External"/><Relationship Id="rId16" Type="http://schemas.openxmlformats.org/officeDocument/2006/relationships/hyperlink" Target="http://msdn.microsoft.com/en-us/library/25tdedf5.aspx" TargetMode="External"/><Relationship Id="rId29" Type="http://schemas.openxmlformats.org/officeDocument/2006/relationships/hyperlink" Target="http://msdn.microsoft.com/en-us/library/ch45axte.aspx" TargetMode="External"/><Relationship Id="rId11" Type="http://schemas.openxmlformats.org/officeDocument/2006/relationships/hyperlink" Target="http://msdn.microsoft.com/en-us/library/74b4xzyw.aspx" TargetMode="External"/><Relationship Id="rId24" Type="http://schemas.openxmlformats.org/officeDocument/2006/relationships/hyperlink" Target="http://msdn.microsoft.com/en-us/library/e59b22c5.aspx" TargetMode="External"/><Relationship Id="rId32" Type="http://schemas.openxmlformats.org/officeDocument/2006/relationships/hyperlink" Target="http://msdn.microsoft.com/en-us/library/z5z9kes2.aspx" TargetMode="External"/><Relationship Id="rId37" Type="http://schemas.openxmlformats.org/officeDocument/2006/relationships/hyperlink" Target="http://msdn.microsoft.com/en-us/library/scekt9xw.aspx" TargetMode="External"/><Relationship Id="rId40" Type="http://schemas.openxmlformats.org/officeDocument/2006/relationships/hyperlink" Target="http://msdn.microsoft.com/en-us/library/z2kcy19k.aspx" TargetMode="External"/><Relationship Id="rId45" Type="http://schemas.openxmlformats.org/officeDocument/2006/relationships/hyperlink" Target="http://msdn.microsoft.com/en-us/library/t3c3bfhx.aspx" TargetMode="External"/><Relationship Id="rId53" Type="http://schemas.openxmlformats.org/officeDocument/2006/relationships/hyperlink" Target="http://msdn.microsoft.com/en-us/library/14akc2c7.aspx" TargetMode="External"/><Relationship Id="rId58" Type="http://schemas.openxmlformats.org/officeDocument/2006/relationships/hyperlink" Target="http://msdn.microsoft.com/en-us/library/eahchzkf.aspx" TargetMode="External"/><Relationship Id="rId66" Type="http://schemas.openxmlformats.org/officeDocument/2006/relationships/hyperlink" Target="http://msdn.microsoft.com/en-us/library/58918ffs.aspx" TargetMode="External"/><Relationship Id="rId74" Type="http://schemas.openxmlformats.org/officeDocument/2006/relationships/hyperlink" Target="http://msdn.microsoft.com/en-us/library/yah0tteb.aspx" TargetMode="External"/><Relationship Id="rId5" Type="http://schemas.openxmlformats.org/officeDocument/2006/relationships/hyperlink" Target="http://msdn.microsoft.com/en-us/library/c8f5xwh7.aspx" TargetMode="External"/><Relationship Id="rId15" Type="http://schemas.openxmlformats.org/officeDocument/2006/relationships/hyperlink" Target="http://msdn.microsoft.com/en-us/library/364x0z75.aspx" TargetMode="External"/><Relationship Id="rId23" Type="http://schemas.openxmlformats.org/officeDocument/2006/relationships/hyperlink" Target="http://msdn.microsoft.com/en-us/library/xhbhezf4.aspx" TargetMode="External"/><Relationship Id="rId28" Type="http://schemas.openxmlformats.org/officeDocument/2006/relationships/hyperlink" Target="http://msdn.microsoft.com/en-us/library/b1e65aza.aspx" TargetMode="External"/><Relationship Id="rId36" Type="http://schemas.openxmlformats.org/officeDocument/2006/relationships/hyperlink" Target="http://msdn.microsoft.com/en-us/library/7c5ka91b.aspx" TargetMode="External"/><Relationship Id="rId49" Type="http://schemas.openxmlformats.org/officeDocument/2006/relationships/hyperlink" Target="http://msdn.microsoft.com/en-us/library/st6sy9xe.aspx" TargetMode="External"/><Relationship Id="rId57" Type="http://schemas.openxmlformats.org/officeDocument/2006/relationships/hyperlink" Target="http://msdn.microsoft.com/en-us/library/ybs77ex4.aspx" TargetMode="External"/><Relationship Id="rId61" Type="http://schemas.openxmlformats.org/officeDocument/2006/relationships/hyperlink" Target="http://msdn.microsoft.com/en-us/library/362314fe.aspx" TargetMode="External"/><Relationship Id="rId10" Type="http://schemas.openxmlformats.org/officeDocument/2006/relationships/hyperlink" Target="http://msdn.microsoft.com/en-us/library/x9h8tsay.aspx" TargetMode="External"/><Relationship Id="rId19" Type="http://schemas.openxmlformats.org/officeDocument/2006/relationships/hyperlink" Target="http://msdn.microsoft.com/en-us/library/678hzkk9.aspx" TargetMode="External"/><Relationship Id="rId31" Type="http://schemas.openxmlformats.org/officeDocument/2006/relationships/hyperlink" Target="http://msdn.microsoft.com/en-us/library/13940fs2.aspx" TargetMode="External"/><Relationship Id="rId44" Type="http://schemas.openxmlformats.org/officeDocument/2006/relationships/hyperlink" Target="http://msdn.microsoft.com/en-us/library/s53ehcz3.aspx" TargetMode="External"/><Relationship Id="rId52" Type="http://schemas.openxmlformats.org/officeDocument/2006/relationships/hyperlink" Target="http://msdn.microsoft.com/en-us/library/acdd6hb7.aspx" TargetMode="External"/><Relationship Id="rId60" Type="http://schemas.openxmlformats.org/officeDocument/2006/relationships/hyperlink" Target="http://msdn.microsoft.com/en-us/library/98f28cdx.aspx" TargetMode="External"/><Relationship Id="rId65" Type="http://schemas.openxmlformats.org/officeDocument/2006/relationships/hyperlink" Target="http://msdn.microsoft.com/en-us/library/eahhcxk2.aspx" TargetMode="External"/><Relationship Id="rId73" Type="http://schemas.openxmlformats.org/officeDocument/2006/relationships/hyperlink" Target="http://msdn.microsoft.com/en-us/library/9fkccyh4.aspx" TargetMode="External"/><Relationship Id="rId4" Type="http://schemas.openxmlformats.org/officeDocument/2006/relationships/hyperlink" Target="http://msdn.microsoft.com/en-us/library/hfw7t1ce.aspx" TargetMode="External"/><Relationship Id="rId9" Type="http://schemas.openxmlformats.org/officeDocument/2006/relationships/hyperlink" Target="http://msdn.microsoft.com/en-us/library/0yd65esw.aspx" TargetMode="External"/><Relationship Id="rId14" Type="http://schemas.openxmlformats.org/officeDocument/2006/relationships/hyperlink" Target="http://msdn.microsoft.com/en-us/library/923ahwt1.aspx" TargetMode="External"/><Relationship Id="rId22" Type="http://schemas.openxmlformats.org/officeDocument/2006/relationships/hyperlink" Target="http://msdn.microsoft.com/en-us/library/8627sbea.aspx" TargetMode="External"/><Relationship Id="rId27" Type="http://schemas.openxmlformats.org/officeDocument/2006/relationships/hyperlink" Target="http://msdn.microsoft.com/en-us/library/f58wzh21.aspx" TargetMode="External"/><Relationship Id="rId30" Type="http://schemas.openxmlformats.org/officeDocument/2006/relationships/hyperlink" Target="http://msdn.microsoft.com/en-us/library/ttw7t8t6.aspx" TargetMode="External"/><Relationship Id="rId35" Type="http://schemas.openxmlformats.org/officeDocument/2006/relationships/hyperlink" Target="http://msdn.microsoft.com/en-us/library/87d83y5b.aspx" TargetMode="External"/><Relationship Id="rId43" Type="http://schemas.openxmlformats.org/officeDocument/2006/relationships/hyperlink" Target="http://msdn.microsoft.com/en-us/library/9kkx3h3c.aspx" TargetMode="External"/><Relationship Id="rId48" Type="http://schemas.openxmlformats.org/officeDocument/2006/relationships/hyperlink" Target="http://msdn.microsoft.com/en-us/library/w5zay9db.aspx" TargetMode="External"/><Relationship Id="rId56" Type="http://schemas.openxmlformats.org/officeDocument/2006/relationships/hyperlink" Target="http://msdn.microsoft.com/en-us/library/88c54tsw.aspx" TargetMode="External"/><Relationship Id="rId64" Type="http://schemas.openxmlformats.org/officeDocument/2006/relationships/hyperlink" Target="http://msdn.microsoft.com/en-us/library/1ah5wsex.aspx" TargetMode="External"/><Relationship Id="rId69" Type="http://schemas.openxmlformats.org/officeDocument/2006/relationships/hyperlink" Target="http://msdn.microsoft.com/en-us/library/a569z7k8.aspx" TargetMode="External"/><Relationship Id="rId8" Type="http://schemas.openxmlformats.org/officeDocument/2006/relationships/hyperlink" Target="http://msdn.microsoft.com/en-us/library/06tc147t.aspx" TargetMode="External"/><Relationship Id="rId51" Type="http://schemas.openxmlformats.org/officeDocument/2006/relationships/hyperlink" Target="http://msdn.microsoft.com/en-us/library/yzh058ae.aspx" TargetMode="External"/><Relationship Id="rId72" Type="http://schemas.openxmlformats.org/officeDocument/2006/relationships/hyperlink" Target="http://msdn.microsoft.com/en-us/library/zhdeatwt.aspx" TargetMode="External"/><Relationship Id="rId3" Type="http://schemas.openxmlformats.org/officeDocument/2006/relationships/hyperlink" Target="http://msdn.microsoft.com/en-us/library/cscsdfbt.aspx" TargetMode="External"/><Relationship Id="rId12" Type="http://schemas.openxmlformats.org/officeDocument/2006/relationships/hyperlink" Target="http://msdn.microsoft.com/en-us/library/0b0thckt.aspx" TargetMode="External"/><Relationship Id="rId17" Type="http://schemas.openxmlformats.org/officeDocument/2006/relationships/hyperlink" Target="http://msdn.microsoft.com/en-us/library/900fyy8e.aspx" TargetMode="External"/><Relationship Id="rId25" Type="http://schemas.openxmlformats.org/officeDocument/2006/relationships/hyperlink" Target="http://msdn.microsoft.com/en-us/library/67bxt5ee.aspx" TargetMode="External"/><Relationship Id="rId33" Type="http://schemas.openxmlformats.org/officeDocument/2006/relationships/hyperlink" Target="http://msdn.microsoft.com/en-us/library/dd469484.aspx" TargetMode="External"/><Relationship Id="rId38" Type="http://schemas.openxmlformats.org/officeDocument/2006/relationships/hyperlink" Target="http://msdn.microsoft.com/en-us/library/c5kehkcz.aspx" TargetMode="External"/><Relationship Id="rId46" Type="http://schemas.openxmlformats.org/officeDocument/2006/relationships/hyperlink" Target="http://msdn.microsoft.com/en-us/library/dd469487.aspx" TargetMode="External"/><Relationship Id="rId59" Type="http://schemas.openxmlformats.org/officeDocument/2006/relationships/hyperlink" Target="http://msdn.microsoft.com/en-us/library/cx9s2sy4.aspx" TargetMode="External"/><Relationship Id="rId67" Type="http://schemas.openxmlformats.org/officeDocument/2006/relationships/hyperlink" Target="http://msdn.microsoft.com/en-us/library/x0sksh43.aspx" TargetMode="External"/><Relationship Id="rId20" Type="http://schemas.openxmlformats.org/officeDocument/2006/relationships/hyperlink" Target="http://msdn.microsoft.com/en-us/library/5011f09h.aspx" TargetMode="External"/><Relationship Id="rId41" Type="http://schemas.openxmlformats.org/officeDocument/2006/relationships/hyperlink" Target="http://msdn.microsoft.com/en-us/library/51y09td4.aspx" TargetMode="External"/><Relationship Id="rId54" Type="http://schemas.openxmlformats.org/officeDocument/2006/relationships/hyperlink" Target="http://msdn.microsoft.com/en-us/library/1h3swy84.aspx" TargetMode="External"/><Relationship Id="rId62" Type="http://schemas.openxmlformats.org/officeDocument/2006/relationships/hyperlink" Target="http://msdn.microsoft.com/en-us/library/ah19swz4.aspx" TargetMode="External"/><Relationship Id="rId70" Type="http://schemas.openxmlformats.org/officeDocument/2006/relationships/hyperlink" Target="http://msdn.microsoft.com/en-us/library/chfa2zb8.aspx" TargetMode="External"/><Relationship Id="rId75" Type="http://schemas.openxmlformats.org/officeDocument/2006/relationships/hyperlink" Target="http://msdn.microsoft.com/en-us/library/x13ttww7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adbctzc4.asp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system.uint64(v=VS.80).aspx" TargetMode="External"/><Relationship Id="rId13" Type="http://schemas.openxmlformats.org/officeDocument/2006/relationships/hyperlink" Target="http://msdn.microsoft.com/en-us/library/system.string(v=VS.80).aspx" TargetMode="External"/><Relationship Id="rId3" Type="http://schemas.openxmlformats.org/officeDocument/2006/relationships/hyperlink" Target="http://msdn.microsoft.com/en-us/library/system.sbyte(v=VS.80).aspx" TargetMode="External"/><Relationship Id="rId7" Type="http://schemas.openxmlformats.org/officeDocument/2006/relationships/hyperlink" Target="http://msdn.microsoft.com/en-us/library/system.int64(v=VS.80).aspx" TargetMode="External"/><Relationship Id="rId12" Type="http://schemas.openxmlformats.org/officeDocument/2006/relationships/hyperlink" Target="http://msdn.microsoft.com/en-us/library/system.object(v=VS.80).aspx" TargetMode="External"/><Relationship Id="rId2" Type="http://schemas.openxmlformats.org/officeDocument/2006/relationships/hyperlink" Target="http://msdn.microsoft.com/en-us/library/system.byte(v=VS.80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system.uint16(v=VS.80).aspx" TargetMode="External"/><Relationship Id="rId11" Type="http://schemas.openxmlformats.org/officeDocument/2006/relationships/hyperlink" Target="http://msdn.microsoft.com/en-us/library/system.boolean(v=VS.80).aspx" TargetMode="External"/><Relationship Id="rId5" Type="http://schemas.openxmlformats.org/officeDocument/2006/relationships/hyperlink" Target="http://msdn.microsoft.com/en-us/library/system.int16(v=VS.80).aspx" TargetMode="External"/><Relationship Id="rId10" Type="http://schemas.openxmlformats.org/officeDocument/2006/relationships/hyperlink" Target="http://msdn.microsoft.com/en-us/library/system.char(v=VS.80).aspx" TargetMode="External"/><Relationship Id="rId4" Type="http://schemas.openxmlformats.org/officeDocument/2006/relationships/hyperlink" Target="http://msdn.microsoft.com/en-us/library/system.uint32(v=VS.80).aspx" TargetMode="External"/><Relationship Id="rId9" Type="http://schemas.openxmlformats.org/officeDocument/2006/relationships/hyperlink" Target="http://msdn.microsoft.com/en-us/library/system.single(v=VS.80).aspx" TargetMode="External"/><Relationship Id="rId14" Type="http://schemas.openxmlformats.org/officeDocument/2006/relationships/hyperlink" Target="http://msdn.microsoft.com/en-us/library/system.decimal(v=VS.80)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 program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Data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وان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38100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ar-SA" sz="2800" dirty="0" smtClean="0"/>
              <a:t>بناء برنامج في </a:t>
            </a:r>
            <a:r>
              <a:rPr lang="en-US" sz="2800" dirty="0" smtClean="0">
                <a:cs typeface="Times New Roman" pitchFamily="18" charset="0"/>
              </a:rPr>
              <a:t>C#</a:t>
            </a:r>
            <a:endParaRPr lang="ar-SA" sz="2800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66800" y="1066800"/>
            <a:ext cx="6172199" cy="502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no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sz="1600" b="1" dirty="0" smtClean="0"/>
              <a:t> </a:t>
            </a:r>
            <a:r>
              <a:rPr lang="en-US" sz="1600" b="1" dirty="0" smtClean="0"/>
              <a:t>using System :  namespace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استخدام مكتبة الأوامر الأساسية التي نحتاج إليها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كل مجموعة من الأوامر التي تختص في مجال معين تكون تحت مكتبة محددة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تسهل الوصول إلى الأوامر وتؤدي الى السرعة في العمل والتنفيذ . </a:t>
            </a:r>
            <a:endParaRPr lang="en-US" sz="1400" dirty="0" smtClean="0"/>
          </a:p>
          <a:p>
            <a:pPr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/>
              <a:t>namespace :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en-US" sz="1400" dirty="0" smtClean="0"/>
              <a:t> </a:t>
            </a:r>
            <a:r>
              <a:rPr lang="ar-SA" sz="1400" dirty="0" smtClean="0"/>
              <a:t>اسم مشروع العمل </a:t>
            </a:r>
            <a:endParaRPr lang="en-US" sz="1400" dirty="0" smtClean="0"/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تستخدم لتنظيم العمل</a:t>
            </a:r>
            <a:endParaRPr lang="en-US" sz="1400" dirty="0" smtClean="0"/>
          </a:p>
          <a:p>
            <a:pPr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/>
              <a:t>class :</a:t>
            </a:r>
            <a:endParaRPr lang="ar-SA" sz="1600" b="1" dirty="0"/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لغة </a:t>
            </a:r>
            <a:r>
              <a:rPr lang="ar-SA" sz="1400" dirty="0" err="1" smtClean="0"/>
              <a:t>سي</a:t>
            </a:r>
            <a:r>
              <a:rPr lang="ar-SA" sz="1400" dirty="0" smtClean="0"/>
              <a:t> شارب (</a:t>
            </a:r>
            <a:r>
              <a:rPr lang="en-US" sz="1400" dirty="0" smtClean="0"/>
              <a:t>C#</a:t>
            </a:r>
            <a:r>
              <a:rPr lang="ar-SA" sz="1400" dirty="0" smtClean="0"/>
              <a:t>) تدعم مبدأ </a:t>
            </a:r>
            <a:r>
              <a:rPr lang="en-US" sz="1400" dirty="0" smtClean="0"/>
              <a:t>OOP </a:t>
            </a:r>
            <a:r>
              <a:rPr lang="ar-SA" sz="1400" dirty="0" smtClean="0"/>
              <a:t> البرمجة غرضيه التوجيه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البرنامج يجب أن يحتوي على الأقل على </a:t>
            </a:r>
            <a:r>
              <a:rPr lang="en-US" sz="1400" dirty="0" smtClean="0"/>
              <a:t> class </a:t>
            </a:r>
            <a:r>
              <a:rPr lang="ar-SA" sz="1400" dirty="0" smtClean="0"/>
              <a:t>واحد</a:t>
            </a:r>
          </a:p>
          <a:p>
            <a:pPr marL="625475" indent="-173038" eaLnBrk="1" fontAlgn="auto" hangingPunct="1">
              <a:spcAft>
                <a:spcPts val="0"/>
              </a:spcAft>
              <a:defRPr/>
            </a:pPr>
            <a:r>
              <a:rPr lang="ar-SA" sz="1400" dirty="0" smtClean="0"/>
              <a:t>شروط كتابة اسم للبرنامج بشكل صحيح:</a:t>
            </a:r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كلمة تبدأ بحرف ويليه أرقام أو حروف</a:t>
            </a:r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ممنوع فراغات وأشارات</a:t>
            </a:r>
            <a:endParaRPr lang="ar-SA" sz="1200" dirty="0"/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ممكن وصل كلمات بإشارة ( _ )</a:t>
            </a:r>
            <a:endParaRPr lang="ar-SA" sz="1200" dirty="0"/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ممنوع استعمال كلمات معروفة باللغة (الكلمات المحجوزة للغة البرمجة نفسها)</a:t>
            </a:r>
            <a:endParaRPr lang="ar-SA" sz="1200" dirty="0"/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يفضل استعمال كلمة معبرة</a:t>
            </a:r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يبدأ بإشارة } وينتهي بإشارة {</a:t>
            </a:r>
          </a:p>
          <a:p>
            <a:pPr marL="0" lvl="1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/>
              <a:t>static void Main(String[] </a:t>
            </a:r>
            <a:r>
              <a:rPr lang="en-US" sz="1600" b="1" dirty="0" err="1" smtClean="0"/>
              <a:t>args</a:t>
            </a:r>
            <a:r>
              <a:rPr lang="en-US" sz="1600" b="1" dirty="0" smtClean="0"/>
              <a:t>) </a:t>
            </a:r>
            <a:endParaRPr lang="ar-SA" sz="1600" b="1" dirty="0" smtClean="0"/>
          </a:p>
          <a:p>
            <a:pPr marL="1025525" lvl="1" indent="-173038" eaLnBrk="1" fontAlgn="auto" hangingPunct="1">
              <a:spcAft>
                <a:spcPts val="0"/>
              </a:spcAft>
              <a:defRPr/>
            </a:pPr>
            <a:r>
              <a:rPr lang="ar-SA" sz="1200" dirty="0" smtClean="0"/>
              <a:t>جميع لغات </a:t>
            </a:r>
            <a:r>
              <a:rPr lang="en-US" sz="1200" dirty="0" smtClean="0"/>
              <a:t>C </a:t>
            </a:r>
            <a:r>
              <a:rPr lang="ar-SA" sz="1200" dirty="0" smtClean="0"/>
              <a:t> تحوي دالة رئيسية ( </a:t>
            </a:r>
            <a:r>
              <a:rPr lang="en-US" sz="1200" dirty="0" smtClean="0"/>
              <a:t>Main ) </a:t>
            </a:r>
            <a:r>
              <a:rPr lang="ar-SA" sz="1200" dirty="0" smtClean="0"/>
              <a:t> ويبدأ منها التنفيذ , وتحوي المتغيرات وأوامر البرنامج</a:t>
            </a:r>
          </a:p>
          <a:p>
            <a:pPr marL="1025525" lvl="1" indent="-17303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1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/>
          <p:cNvSpPr>
            <a:spLocks noGrp="1"/>
          </p:cNvSpPr>
          <p:nvPr>
            <p:ph type="title"/>
          </p:nvPr>
        </p:nvSpPr>
        <p:spPr>
          <a:xfrm>
            <a:off x="857250" y="357188"/>
            <a:ext cx="7900988" cy="868362"/>
          </a:xfrm>
        </p:spPr>
        <p:txBody>
          <a:bodyPr/>
          <a:lstStyle/>
          <a:p>
            <a:pPr algn="l" rtl="0" eaLnBrk="1" hangingPunct="1">
              <a:buFontTx/>
              <a:buChar char="•"/>
            </a:pPr>
            <a:r>
              <a:rPr lang="en-US" sz="3200" b="1" smtClean="0">
                <a:cs typeface="Times New Roman" pitchFamily="18" charset="0"/>
              </a:rPr>
              <a:t>    C# Character Escape Sequences</a:t>
            </a:r>
            <a:endParaRPr lang="ar-SA" sz="3200" b="1" smtClean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428728" y="1928802"/>
          <a:ext cx="6215106" cy="378621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164812"/>
                <a:gridCol w="4050294"/>
              </a:tblGrid>
              <a:tr h="564536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/>
                        <a:t>Escape Sequence 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Meaning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\'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Single Quote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\"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/>
                        <a:t>Double Quote 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\\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Backslash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\0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Null, not the same as the C# null value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\a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600"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\b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Backspace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\f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form Feed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\n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Newline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\r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Carriage Return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\t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Horizontal Tab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9288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/>
                        <a:t>\v </a:t>
                      </a: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600" dirty="0"/>
                        <a:t>Vertical Tab 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1"/>
          <p:cNvSpPr>
            <a:spLocks noGrp="1"/>
          </p:cNvSpPr>
          <p:nvPr>
            <p:ph type="title"/>
          </p:nvPr>
        </p:nvSpPr>
        <p:spPr>
          <a:xfrm>
            <a:off x="1071563" y="500063"/>
            <a:ext cx="6858000" cy="917575"/>
          </a:xfrm>
        </p:spPr>
        <p:txBody>
          <a:bodyPr/>
          <a:lstStyle/>
          <a:p>
            <a:pPr algn="l" rtl="0" eaLnBrk="1" hangingPunct="1">
              <a:buFontTx/>
              <a:buChar char="•"/>
            </a:pPr>
            <a:r>
              <a:rPr lang="en-US" sz="3600" b="1" dirty="0" smtClean="0">
                <a:cs typeface="Times New Roman" pitchFamily="18" charset="0"/>
              </a:rPr>
              <a:t>  The Logical operations</a:t>
            </a:r>
            <a:endParaRPr lang="ar-SA" sz="3600" b="1" dirty="0" smtClean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285875" y="1649413"/>
          <a:ext cx="6500858" cy="413770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53040"/>
                <a:gridCol w="2480077"/>
                <a:gridCol w="2267741"/>
              </a:tblGrid>
              <a:tr h="926291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operator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Meaning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ملاحظات</a:t>
                      </a:r>
                      <a:endParaRPr lang="en-US" sz="2400" b="1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437093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&lt;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smaller than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أصغر من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55775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&lt;=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smaller than or equal to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أصغر من أو تساوي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437093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==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equal to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تساوي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437093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!=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not equal to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لا تساوي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55775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&gt;=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greater than or equal to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أكبر من أو تساوي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437093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&gt;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greater than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kern="1200" dirty="0" smtClean="0"/>
                        <a:t>أكبر من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وان 1"/>
          <p:cNvSpPr>
            <a:spLocks noGrp="1"/>
          </p:cNvSpPr>
          <p:nvPr>
            <p:ph type="title"/>
          </p:nvPr>
        </p:nvSpPr>
        <p:spPr>
          <a:xfrm>
            <a:off x="1357313" y="1428750"/>
            <a:ext cx="6186487" cy="774700"/>
          </a:xfrm>
        </p:spPr>
        <p:txBody>
          <a:bodyPr/>
          <a:lstStyle/>
          <a:p>
            <a:pPr algn="l" rtl="0" eaLnBrk="1" hangingPunct="1">
              <a:buFontTx/>
              <a:buChar char="•"/>
            </a:pPr>
            <a:r>
              <a:rPr lang="en-US" sz="3600" smtClean="0">
                <a:cs typeface="Times New Roman" pitchFamily="18" charset="0"/>
              </a:rPr>
              <a:t>  The Boolean operators </a:t>
            </a:r>
            <a:endParaRPr lang="ar-SA" sz="3600" smtClean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500188" y="2643188"/>
          <a:ext cx="5286412" cy="178595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15366"/>
                <a:gridCol w="1762138"/>
                <a:gridCol w="1608908"/>
              </a:tblGrid>
              <a:tr h="438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Operator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Meaning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dirty="0"/>
                        <a:t>ملاحظات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38632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&amp;&amp;</a:t>
                      </a:r>
                      <a:endParaRPr lang="en-US" sz="240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and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/>
                        <a:t>و</a:t>
                      </a:r>
                      <a:endParaRPr lang="en-US" sz="240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38632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||</a:t>
                      </a:r>
                      <a:endParaRPr lang="en-US" sz="240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or</a:t>
                      </a:r>
                      <a:endParaRPr lang="en-US" sz="240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/>
                        <a:t>أو</a:t>
                      </a:r>
                      <a:endParaRPr lang="en-US" sz="240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470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!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not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400" dirty="0"/>
                        <a:t>لا</a:t>
                      </a:r>
                      <a:endParaRPr lang="en-US" sz="2400" dirty="0">
                        <a:latin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914400" y="381000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  </a:t>
            </a:r>
            <a:r>
              <a:rPr lang="en-US" sz="2000" b="1" u="sng" dirty="0" smtClean="0"/>
              <a:t>System Namespace</a:t>
            </a:r>
            <a:endParaRPr lang="ar-SA" sz="2000" u="sng" dirty="0"/>
          </a:p>
        </p:txBody>
      </p:sp>
      <p:pic>
        <p:nvPicPr>
          <p:cNvPr id="1025" name="Picture 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6" name="Picture 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7" name="Picture 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8" name="Picture 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9" name="Picture 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0" name="Picture 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1" name="Picture 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2" name="Picture 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3" name="Picture 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4" name="Picture 1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5" name="Picture 1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6" name="Picture 1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7" name="Picture 1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8" name="Picture 1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39" name="Picture 1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0" name="Picture 1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1" name="Picture 1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2" name="Picture 1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3" name="Picture 1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4" name="Picture 2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5" name="Picture 2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6" name="Picture 2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7" name="Picture 2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8" name="Picture 2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49" name="Picture 2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0" name="Picture 2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1" name="Picture 2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2" name="Picture 2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3" name="Picture 2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4" name="Picture 3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5" name="Picture 3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6" name="Picture 3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7" name="Picture 3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8" name="Picture 3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59" name="Picture 3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0" name="Picture 3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1" name="Picture 3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2" name="Picture 3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3" name="Picture 3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4" name="Picture 4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5" name="Picture 4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6" name="Picture 4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7" name="Picture 4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8" name="Picture 4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69" name="Picture 4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0" name="Picture 4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1" name="Picture 4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2" name="Picture 4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3" name="Picture 4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4" name="Picture 5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5" name="Picture 5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6" name="Picture 5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7" name="Picture 5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8" name="Picture 5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79" name="Picture 5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0" name="Picture 5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1" name="Picture 5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2" name="Picture 5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3" name="Picture 5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4" name="Picture 6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5" name="Picture 6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6" name="Picture 6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7" name="Picture 6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8" name="Picture 6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89" name="Picture 6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0" name="Picture 6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1" name="Picture 6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2" name="Picture 6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3" name="Picture 6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4" name="Picture 7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5" name="Picture 7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6" name="Picture 7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7" name="Picture 7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8" name="Picture 7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99" name="Picture 7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0" name="Picture 7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1" name="Picture 7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2" name="Picture 7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3" name="Picture 7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4" name="Picture 8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5" name="Picture 8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6" name="Picture 8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7" name="Picture 8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8" name="Picture 8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09" name="Picture 8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0" name="Picture 8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1" name="Picture 8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2" name="Picture 8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3" name="Picture 8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4" name="Picture 9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5" name="Picture 9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6" name="Picture 9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7" name="Picture 9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8" name="Picture 9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19" name="Picture 9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0" name="Picture 9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1" name="Picture 9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2" name="Picture 9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3" name="Picture 9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4" name="Picture 10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5" name="Picture 10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6" name="Picture 10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7" name="Picture 10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8" name="Picture 10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29" name="Picture 10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0" name="Picture 10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1" name="Picture 10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2" name="Picture 10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3" name="Picture 10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4" name="Picture 11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5" name="Picture 11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6" name="Picture 11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7" name="Picture 11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8" name="Picture 114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39" name="Picture 115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0" name="Picture 116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1" name="Picture 117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2" name="Picture 118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3" name="Picture 119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4" name="Picture 120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5" name="Picture 121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6" name="Picture 122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147" name="Picture 123" descr="Public c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graphicFrame>
        <p:nvGraphicFramePr>
          <p:cNvPr id="134" name="جدول 133"/>
          <p:cNvGraphicFramePr>
            <a:graphicFrameLocks noGrp="1"/>
          </p:cNvGraphicFramePr>
          <p:nvPr/>
        </p:nvGraphicFramePr>
        <p:xfrm>
          <a:off x="533400" y="3200400"/>
          <a:ext cx="8001000" cy="36752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43000"/>
                <a:gridCol w="6858000"/>
              </a:tblGrid>
              <a:tr h="28493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hlinkClick r:id="rId3"/>
                        </a:rPr>
                        <a:t>Math</a:t>
                      </a:r>
                      <a:r>
                        <a:rPr lang="en-US" sz="1200" dirty="0"/>
                        <a:t> </a:t>
                      </a:r>
                    </a:p>
                  </a:txBody>
                  <a:tcPr marL="1765" marR="1765" marT="883" marB="883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Provides constants and static methods for trigonometric, logarithmic, and other common mathematical functions. </a:t>
                      </a:r>
                    </a:p>
                  </a:txBody>
                  <a:tcPr marL="1765" marR="1765" marT="883" marB="883" anchor="ctr"/>
                </a:tc>
              </a:tr>
            </a:tbl>
          </a:graphicData>
        </a:graphic>
      </p:graphicFrame>
      <p:graphicFrame>
        <p:nvGraphicFramePr>
          <p:cNvPr id="135" name="جدول 134"/>
          <p:cNvGraphicFramePr>
            <a:graphicFrameLocks noGrp="1"/>
          </p:cNvGraphicFramePr>
          <p:nvPr/>
        </p:nvGraphicFramePr>
        <p:xfrm>
          <a:off x="533400" y="1828800"/>
          <a:ext cx="8001000" cy="42848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43000"/>
                <a:gridCol w="6858000"/>
              </a:tblGrid>
              <a:tr h="2720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4"/>
                        </a:rPr>
                        <a:t>Console</a:t>
                      </a:r>
                      <a:r>
                        <a:rPr lang="en-US" sz="1400" dirty="0"/>
                        <a:t> </a:t>
                      </a:r>
                    </a:p>
                  </a:txBody>
                  <a:tcPr marL="1765" marR="1765" marT="883" marB="8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Represents the standard input, output, and error streams for console applications. This class cannot be inherited. </a:t>
                      </a:r>
                    </a:p>
                  </a:txBody>
                  <a:tcPr marL="1765" marR="1765" marT="883" marB="883" anchor="ctr"/>
                </a:tc>
              </a:tr>
            </a:tbl>
          </a:graphicData>
        </a:graphic>
      </p:graphicFrame>
      <p:graphicFrame>
        <p:nvGraphicFramePr>
          <p:cNvPr id="136" name="جدول 135"/>
          <p:cNvGraphicFramePr>
            <a:graphicFrameLocks noGrp="1"/>
          </p:cNvGraphicFramePr>
          <p:nvPr/>
        </p:nvGraphicFramePr>
        <p:xfrm>
          <a:off x="533400" y="2514601"/>
          <a:ext cx="8001000" cy="45719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143000"/>
                <a:gridCol w="6858000"/>
              </a:tblGrid>
              <a:tr h="45719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5"/>
                        </a:rPr>
                        <a:t>Convert</a:t>
                      </a:r>
                      <a:r>
                        <a:rPr lang="en-US" sz="1400" dirty="0"/>
                        <a:t> </a:t>
                      </a:r>
                    </a:p>
                  </a:txBody>
                  <a:tcPr marL="1765" marR="1765" marT="883" marB="883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Converts a base data type to another base data type. </a:t>
                      </a:r>
                    </a:p>
                  </a:txBody>
                  <a:tcPr marL="1765" marR="1765" marT="883" marB="883" anchor="ctr"/>
                </a:tc>
              </a:tr>
            </a:tbl>
          </a:graphicData>
        </a:graphic>
      </p:graphicFrame>
      <p:graphicFrame>
        <p:nvGraphicFramePr>
          <p:cNvPr id="137" name="جدول 136"/>
          <p:cNvGraphicFramePr>
            <a:graphicFrameLocks noGrp="1"/>
          </p:cNvGraphicFramePr>
          <p:nvPr/>
        </p:nvGraphicFramePr>
        <p:xfrm>
          <a:off x="533400" y="3810000"/>
          <a:ext cx="8001000" cy="36752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75021"/>
                <a:gridCol w="6925979"/>
              </a:tblGrid>
              <a:tr h="362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hlinkClick r:id="rId6"/>
                        </a:rPr>
                        <a:t>Random</a:t>
                      </a:r>
                      <a:r>
                        <a:rPr lang="en-US" sz="1200" dirty="0"/>
                        <a:t> </a:t>
                      </a:r>
                    </a:p>
                  </a:txBody>
                  <a:tcPr marL="1765" marR="1765" marT="883" marB="883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Represents a pseudo-random number generator, a device that produces a sequence of numbers that meet certain statistical requirements for randomness. </a:t>
                      </a:r>
                    </a:p>
                  </a:txBody>
                  <a:tcPr marL="1765" marR="1765" marT="883" marB="883" anchor="ctr"/>
                </a:tc>
              </a:tr>
            </a:tbl>
          </a:graphicData>
        </a:graphic>
      </p:graphicFrame>
      <p:sp>
        <p:nvSpPr>
          <p:cNvPr id="138" name="مستطيل 137"/>
          <p:cNvSpPr/>
          <p:nvPr/>
        </p:nvSpPr>
        <p:spPr>
          <a:xfrm>
            <a:off x="762000" y="1066800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Using System;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533400" y="1066800"/>
          <a:ext cx="8001000" cy="4841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51635"/>
                <a:gridCol w="5649365"/>
              </a:tblGrid>
              <a:tr h="208453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Description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2"/>
                        </a:rPr>
                        <a:t>Beep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Plays the sound of a beep through the console speaker.</a:t>
                      </a:r>
                    </a:p>
                  </a:txBody>
                  <a:tcPr marL="14463" marR="14463" marT="7231" marB="7231" anchor="ctr"/>
                </a:tc>
              </a:tr>
              <a:tr h="590803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Clear</a:t>
                      </a:r>
                      <a:r>
                        <a:rPr lang="en-US" sz="1600" dirty="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Clears the console buffer and corresponding console window of display information. </a:t>
                      </a:r>
                    </a:p>
                  </a:txBody>
                  <a:tcPr marL="14463" marR="14463" marT="7231" marB="7231" anchor="ctr"/>
                </a:tc>
              </a:tr>
              <a:tr h="590803">
                <a:tc>
                  <a:txBody>
                    <a:bodyPr/>
                    <a:lstStyle/>
                    <a:p>
                      <a:r>
                        <a:rPr lang="en-US" sz="1600">
                          <a:hlinkClick r:id="rId4"/>
                        </a:rPr>
                        <a:t>MoveBufferArea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Overloaded. Copies a specified source area of the screen buffer to a specified destination area.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5"/>
                        </a:rPr>
                        <a:t>OpenStandardError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Acquires the standard error stream.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6"/>
                        </a:rPr>
                        <a:t>OpenStandardInput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Acquires the standard input stream.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7"/>
                        </a:rPr>
                        <a:t>OpenStandardOutput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Acquires the standard output stream.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8"/>
                        </a:rPr>
                        <a:t>Read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Reads the next character from the standard input stream. 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9"/>
                        </a:rPr>
                        <a:t>ReadKey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Obtains the next character or function key pressed by the user.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0"/>
                        </a:rPr>
                        <a:t>ReadLine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Reads the next line of characters from the standard input stream. </a:t>
                      </a:r>
                    </a:p>
                  </a:txBody>
                  <a:tcPr marL="14463" marR="14463" marT="7231" marB="7231" anchor="ctr"/>
                </a:tc>
              </a:tr>
              <a:tr h="39962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1"/>
                        </a:rPr>
                        <a:t>ResetColor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foreground and background console colors to their defaults. </a:t>
                      </a:r>
                    </a:p>
                  </a:txBody>
                  <a:tcPr marL="14463" marR="14463" marT="7231" marB="7231" anchor="ctr"/>
                </a:tc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sng" strike="noStrike" cap="none" normalizeH="0" baseline="0" smtClean="0">
                <a:ln>
                  <a:noFill/>
                </a:ln>
                <a:solidFill>
                  <a:srgbClr val="5A5A5A"/>
                </a:solidFill>
                <a:effectLst/>
                <a:latin typeface="Segoe UI" pitchFamily="34" charset="0"/>
                <a:cs typeface="Segoe UI" pitchFamily="34" charset="0"/>
              </a:rPr>
              <a:t>Methods</a:t>
            </a:r>
            <a:r>
              <a:rPr kumimoji="0" lang="ar-S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28566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3078" name="Picture 6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79" name="Picture 7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0" name="Picture 8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1" name="Picture 9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2" name="Picture 10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3" name="Picture 11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4" name="Picture 12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5" name="Picture 13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6" name="Picture 14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7" name="Picture 15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8" name="Picture 16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89" name="Picture 17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0" name="Picture 18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1" name="Picture 19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2" name="Picture 20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3" name="Picture 21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4" name="Picture 22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5" name="Picture 23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6" name="Picture 24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7" name="Picture 25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8" name="Picture 26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99" name="Picture 27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0" name="Picture 28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1" name="Picture 29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2" name="Picture 30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3" name="Picture 31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4" name="Picture 32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5" name="Picture 33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6" name="Picture 34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7" name="Picture 35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8" name="Picture 36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09" name="Picture 37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0" name="Picture 38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1" name="Picture 39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2" name="Picture 40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3" name="Picture 41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4" name="Picture 42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5" name="Picture 43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6" name="Picture 44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7" name="Picture 45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8" name="Picture 46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19" name="Picture 47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0" name="Picture 48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1" name="Picture 49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2" name="Picture 50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3" name="Picture 51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4" name="Picture 52" descr="Static memb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5" name="Picture 53" descr="Supported by the .NET Compact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126" name="Picture 54" descr="Supported by the XNA Framework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3077" name="Picture 5" descr="Public metho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28321000" y="-26008013"/>
            <a:ext cx="9525" cy="9525"/>
          </a:xfrm>
          <a:prstGeom prst="rect">
            <a:avLst/>
          </a:prstGeom>
          <a:noFill/>
        </p:spPr>
      </p:pic>
      <p:sp>
        <p:nvSpPr>
          <p:cNvPr id="62" name="مستطيل 61"/>
          <p:cNvSpPr/>
          <p:nvPr/>
        </p:nvSpPr>
        <p:spPr>
          <a:xfrm>
            <a:off x="2057400" y="2286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   </a:t>
            </a:r>
            <a:r>
              <a:rPr lang="en-US" sz="3200" b="1" u="sng" dirty="0" smtClean="0"/>
              <a:t>Console Members</a:t>
            </a:r>
            <a:endParaRPr lang="ar-SA" sz="32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85800" y="1219200"/>
          <a:ext cx="7772400" cy="461927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286000"/>
                <a:gridCol w="5486400"/>
              </a:tblGrid>
              <a:tr h="227346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Description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 dirty="0" err="1">
                          <a:hlinkClick r:id="rId2"/>
                        </a:rPr>
                        <a:t>SetBufferSize</a:t>
                      </a:r>
                      <a:r>
                        <a:rPr lang="en-US" sz="1600" dirty="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height and width of the screen buffer area to the specified values. </a:t>
                      </a:r>
                    </a:p>
                  </a:txBody>
                  <a:tcPr marL="14463" marR="14463" marT="7231" marB="7231" anchor="ctr"/>
                </a:tc>
              </a:tr>
              <a:tr h="227346">
                <a:tc>
                  <a:txBody>
                    <a:bodyPr/>
                    <a:lstStyle/>
                    <a:p>
                      <a:r>
                        <a:rPr lang="en-US" sz="1600">
                          <a:hlinkClick r:id="rId3"/>
                        </a:rPr>
                        <a:t>SetCursorPosition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position of the cursor. 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4"/>
                        </a:rPr>
                        <a:t>SetError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</a:t>
                      </a:r>
                      <a:r>
                        <a:rPr lang="en-US" sz="1600" dirty="0">
                          <a:hlinkClick r:id="rId5"/>
                        </a:rPr>
                        <a:t>Error</a:t>
                      </a:r>
                      <a:r>
                        <a:rPr lang="en-US" sz="1600" dirty="0"/>
                        <a:t> property to the specified </a:t>
                      </a:r>
                      <a:r>
                        <a:rPr lang="en-US" sz="1600" dirty="0" err="1">
                          <a:hlinkClick r:id="rId6"/>
                        </a:rPr>
                        <a:t>TextWriter</a:t>
                      </a:r>
                      <a:r>
                        <a:rPr lang="en-US" sz="1600" dirty="0"/>
                        <a:t> object. 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7"/>
                        </a:rPr>
                        <a:t>SetIn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</a:t>
                      </a:r>
                      <a:r>
                        <a:rPr lang="en-US" sz="1600" dirty="0">
                          <a:hlinkClick r:id="rId8"/>
                        </a:rPr>
                        <a:t>In</a:t>
                      </a:r>
                      <a:r>
                        <a:rPr lang="en-US" sz="1600" dirty="0"/>
                        <a:t> property to the specified </a:t>
                      </a:r>
                      <a:r>
                        <a:rPr lang="en-US" sz="1600" dirty="0" err="1">
                          <a:hlinkClick r:id="rId9"/>
                        </a:rPr>
                        <a:t>TextReader</a:t>
                      </a:r>
                      <a:r>
                        <a:rPr lang="en-US" sz="1600" dirty="0"/>
                        <a:t> object. 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0"/>
                        </a:rPr>
                        <a:t>SetOut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Sets the </a:t>
                      </a:r>
                      <a:r>
                        <a:rPr lang="en-US" sz="1600" dirty="0">
                          <a:hlinkClick r:id="rId11"/>
                        </a:rPr>
                        <a:t>Out</a:t>
                      </a:r>
                      <a:r>
                        <a:rPr lang="en-US" sz="1600" dirty="0"/>
                        <a:t> property to the specified </a:t>
                      </a:r>
                      <a:r>
                        <a:rPr lang="en-US" sz="1600" dirty="0" err="1">
                          <a:hlinkClick r:id="rId6"/>
                        </a:rPr>
                        <a:t>TextWriter</a:t>
                      </a:r>
                      <a:r>
                        <a:rPr lang="en-US" sz="1600" dirty="0"/>
                        <a:t> object. 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2"/>
                        </a:rPr>
                        <a:t>SetWindowPosition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Sets the position of the console window relative to the screen buffer. </a:t>
                      </a:r>
                    </a:p>
                  </a:txBody>
                  <a:tcPr marL="14463" marR="14463" marT="7231" marB="7231" anchor="ctr"/>
                </a:tc>
              </a:tr>
              <a:tr h="435848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3"/>
                        </a:rPr>
                        <a:t>SetWindowSize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Sets the height and width of the console window to the specified values. </a:t>
                      </a:r>
                    </a:p>
                  </a:txBody>
                  <a:tcPr marL="14463" marR="14463" marT="7231" marB="7231" anchor="ctr"/>
                </a:tc>
              </a:tr>
              <a:tr h="644350">
                <a:tc>
                  <a:txBody>
                    <a:bodyPr/>
                    <a:lstStyle/>
                    <a:p>
                      <a:r>
                        <a:rPr lang="en-US" sz="1600">
                          <a:hlinkClick r:id="rId14"/>
                        </a:rPr>
                        <a:t>Write</a:t>
                      </a:r>
                      <a:r>
                        <a:rPr lang="en-US" sz="160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Overloaded. Writes the text representation of the specified value or values to the standard output stream.</a:t>
                      </a:r>
                    </a:p>
                  </a:txBody>
                  <a:tcPr marL="14463" marR="14463" marT="7231" marB="7231" anchor="ctr"/>
                </a:tc>
              </a:tr>
              <a:tr h="644350">
                <a:tc>
                  <a:txBody>
                    <a:bodyPr/>
                    <a:lstStyle/>
                    <a:p>
                      <a:r>
                        <a:rPr lang="en-US" sz="1600" dirty="0" err="1">
                          <a:hlinkClick r:id="rId15"/>
                        </a:rPr>
                        <a:t>WriteLine</a:t>
                      </a:r>
                      <a:r>
                        <a:rPr lang="en-US" sz="1600" dirty="0"/>
                        <a:t> </a:t>
                      </a:r>
                    </a:p>
                  </a:txBody>
                  <a:tcPr marL="14463" marR="14463" marT="7231" marB="7231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Overloaded. Writes the specified data, followed by the current line terminator, to the standard output stream.</a:t>
                      </a:r>
                    </a:p>
                  </a:txBody>
                  <a:tcPr marL="14463" marR="14463" marT="7231" marB="7231" anchor="ctr"/>
                </a:tc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2438400" y="304800"/>
            <a:ext cx="419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/>
              <a:t>   Console Members</a:t>
            </a:r>
            <a:endParaRPr lang="ar-SA" sz="32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90600" y="1295400"/>
            <a:ext cx="6705600" cy="48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1600" b="1" i="1" u="sng" dirty="0" smtClean="0">
                <a:latin typeface="Andalus" pitchFamily="2" charset="-78"/>
                <a:cs typeface="Andalus" pitchFamily="2" charset="-78"/>
              </a:rPr>
              <a:t>Example:</a:t>
            </a:r>
            <a:br>
              <a:rPr lang="en-US" sz="1600" b="1" i="1" u="sng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// 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The following program casts a 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  <a:hlinkClick r:id="rId2"/>
              </a:rPr>
              <a:t>double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 to an 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  <a:hlinkClick r:id="rId3"/>
              </a:rPr>
              <a:t>int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. The program will not compile without the cast.</a:t>
            </a: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class Test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{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static void Main()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{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      double x = 1234.7;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      int a;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      a = (int) x;    // cast double to int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      </a:t>
            </a:r>
            <a:r>
              <a:rPr lang="en-US" sz="1600" b="1" dirty="0" err="1" smtClean="0">
                <a:latin typeface="Andalus" pitchFamily="2" charset="-78"/>
                <a:cs typeface="Andalus" pitchFamily="2" charset="-78"/>
              </a:rPr>
              <a:t>System.Console.WriteLine</a:t>
            </a: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(a);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      }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}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i="1" u="sng" dirty="0" smtClean="0">
                <a:latin typeface="Andalus" pitchFamily="2" charset="-78"/>
                <a:cs typeface="Andalus" pitchFamily="2" charset="-78"/>
              </a:rPr>
              <a:t>Output</a:t>
            </a: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 </a:t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en-US" sz="1600" b="1" dirty="0" smtClean="0">
                <a:latin typeface="Andalus" pitchFamily="2" charset="-78"/>
                <a:cs typeface="Andalus" pitchFamily="2" charset="-78"/>
              </a:rPr>
            </a:br>
            <a:r>
              <a:rPr lang="en-US" sz="1600" b="1" dirty="0" smtClean="0">
                <a:latin typeface="Andalus" pitchFamily="2" charset="-78"/>
                <a:cs typeface="Andalus" pitchFamily="2" charset="-78"/>
              </a:rPr>
              <a:t>1234</a:t>
            </a:r>
            <a:endParaRPr lang="ar-SA" sz="16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2057400" y="304800"/>
            <a:ext cx="396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000" b="1" u="sng" dirty="0" smtClean="0"/>
              <a:t>التحويل بين أنواع البيانات المختلفة</a:t>
            </a:r>
          </a:p>
          <a:p>
            <a:pPr algn="ctr" rtl="1"/>
            <a:r>
              <a:rPr lang="en-US" sz="2000" b="1" i="1" u="sng" dirty="0" smtClean="0"/>
              <a:t>Converting between data types</a:t>
            </a:r>
            <a:endParaRPr lang="ar-SA" sz="2000" b="1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066800" y="1752600"/>
            <a:ext cx="6172200" cy="33239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static void </a:t>
            </a:r>
            <a:r>
              <a:rPr lang="en-US" sz="1400" b="1" dirty="0" err="1" smtClean="0">
                <a:latin typeface="Andalus" pitchFamily="2" charset="-78"/>
                <a:cs typeface="Andalus" pitchFamily="2" charset="-78"/>
              </a:rPr>
              <a:t>TestCasting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() </a:t>
            </a:r>
          </a:p>
          <a:p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{</a:t>
            </a: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 int i = 10; </a:t>
            </a: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float f = 0; </a:t>
            </a:r>
          </a:p>
          <a:p>
            <a:pPr lvl="1"/>
            <a:endParaRPr lang="en-US" sz="1400" b="1" dirty="0" smtClean="0">
              <a:latin typeface="Andalus" pitchFamily="2" charset="-78"/>
              <a:cs typeface="Andalus" pitchFamily="2" charset="-78"/>
            </a:endParaRP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f = i;  // An implicit conversion, no data will be lost. </a:t>
            </a:r>
          </a:p>
          <a:p>
            <a:pPr lvl="1"/>
            <a:endParaRPr lang="en-US" sz="1400" b="1" dirty="0" smtClean="0">
              <a:latin typeface="Andalus" pitchFamily="2" charset="-78"/>
              <a:cs typeface="Andalus" pitchFamily="2" charset="-78"/>
            </a:endParaRP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f = </a:t>
            </a:r>
            <a:r>
              <a:rPr lang="en-US" sz="1400" b="1" dirty="0" err="1" smtClean="0">
                <a:latin typeface="Andalus" pitchFamily="2" charset="-78"/>
                <a:cs typeface="Andalus" pitchFamily="2" charset="-78"/>
              </a:rPr>
              <a:t>0.5F</a:t>
            </a:r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; </a:t>
            </a:r>
          </a:p>
          <a:p>
            <a:pPr lvl="1"/>
            <a:endParaRPr lang="en-US" sz="1400" b="1" dirty="0" smtClean="0">
              <a:latin typeface="Andalus" pitchFamily="2" charset="-78"/>
              <a:cs typeface="Andalus" pitchFamily="2" charset="-78"/>
            </a:endParaRP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i = (int) f; // An explicit conversion. Information will be lost. </a:t>
            </a:r>
          </a:p>
          <a:p>
            <a:pPr lvl="1"/>
            <a:endParaRPr lang="en-US" sz="1400" b="1" dirty="0" smtClean="0">
              <a:latin typeface="Andalus" pitchFamily="2" charset="-78"/>
              <a:cs typeface="Andalus" pitchFamily="2" charset="-78"/>
            </a:endParaRP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int x = 3.0; // Error: no implicit conversion from double. </a:t>
            </a:r>
          </a:p>
          <a:p>
            <a:pPr lvl="1"/>
            <a:endParaRPr lang="en-US" sz="1400" b="1" dirty="0" smtClean="0">
              <a:latin typeface="Andalus" pitchFamily="2" charset="-78"/>
              <a:cs typeface="Andalus" pitchFamily="2" charset="-78"/>
            </a:endParaRPr>
          </a:p>
          <a:p>
            <a:pPr lvl="1"/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int y = (int) 3.0; // OK: explicit conversion.</a:t>
            </a:r>
          </a:p>
          <a:p>
            <a:r>
              <a:rPr lang="en-US" sz="1400" b="1" dirty="0" smtClean="0">
                <a:latin typeface="Andalus" pitchFamily="2" charset="-78"/>
                <a:cs typeface="Andalus" pitchFamily="2" charset="-78"/>
              </a:rPr>
              <a:t>}</a:t>
            </a:r>
            <a:endParaRPr lang="ar-SA" sz="1400" b="1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286000" y="914400"/>
            <a:ext cx="396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000" b="1" u="sng" dirty="0" smtClean="0"/>
              <a:t>التحويل بين أنواع البيانات المختلفة</a:t>
            </a:r>
          </a:p>
          <a:p>
            <a:pPr algn="ctr" rtl="1"/>
            <a:r>
              <a:rPr lang="en-US" sz="2000" b="1" i="1" u="sng" dirty="0" smtClean="0"/>
              <a:t>Converting between data types</a:t>
            </a:r>
            <a:endParaRPr lang="ar-SA" sz="2000" b="1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219200" y="1752600"/>
            <a:ext cx="5867400" cy="37856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// assigned the integer number into the double variable.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iVal1</a:t>
            </a:r>
            <a:r>
              <a:rPr lang="en-US" sz="1600" dirty="0" smtClean="0"/>
              <a:t> = 4;</a:t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dVal1</a:t>
            </a:r>
            <a:r>
              <a:rPr lang="en-US" sz="1600" dirty="0" smtClean="0"/>
              <a:t> = </a:t>
            </a:r>
            <a:r>
              <a:rPr lang="en-US" sz="1600" dirty="0" err="1" smtClean="0"/>
              <a:t>iVal1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// Convert from string to integer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iVal1</a:t>
            </a:r>
            <a:r>
              <a:rPr lang="en-US" sz="1600" dirty="0" smtClean="0"/>
              <a:t> = </a:t>
            </a:r>
            <a:r>
              <a:rPr lang="en-US" sz="1600" dirty="0" err="1" smtClean="0"/>
              <a:t>int.Parse</a:t>
            </a:r>
            <a:r>
              <a:rPr lang="en-US" sz="1600" dirty="0" smtClean="0"/>
              <a:t>(</a:t>
            </a:r>
            <a:r>
              <a:rPr lang="en-US" sz="1600" dirty="0" err="1" smtClean="0"/>
              <a:t>s1</a:t>
            </a:r>
            <a:r>
              <a:rPr lang="en-US" sz="1600" dirty="0" smtClean="0"/>
              <a:t>);</a:t>
            </a:r>
            <a:br>
              <a:rPr lang="en-US" sz="1600" dirty="0" smtClean="0"/>
            </a:br>
            <a:r>
              <a:rPr lang="ar-SA" sz="1600" dirty="0" smtClean="0"/>
              <a:t/>
            </a:r>
            <a:br>
              <a:rPr lang="ar-SA" sz="1600" dirty="0" smtClean="0"/>
            </a:b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// Convert from string to integer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iVal2</a:t>
            </a:r>
            <a:r>
              <a:rPr lang="en-US" sz="1600" dirty="0" smtClean="0"/>
              <a:t> = </a:t>
            </a:r>
            <a:r>
              <a:rPr lang="en-US" sz="1600" dirty="0" err="1" smtClean="0"/>
              <a:t>Convert.ToInt32</a:t>
            </a:r>
            <a:r>
              <a:rPr lang="en-US" sz="1600" dirty="0" smtClean="0"/>
              <a:t>(</a:t>
            </a:r>
            <a:r>
              <a:rPr lang="en-US" sz="1600" dirty="0" err="1" smtClean="0"/>
              <a:t>s2</a:t>
            </a:r>
            <a:r>
              <a:rPr lang="en-US" sz="1600" dirty="0" smtClean="0"/>
              <a:t>);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//Convert from integer to double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dVal1</a:t>
            </a:r>
            <a:r>
              <a:rPr lang="en-US" sz="1600" dirty="0" smtClean="0"/>
              <a:t> = (double) </a:t>
            </a:r>
            <a:r>
              <a:rPr lang="en-US" sz="1600" dirty="0" err="1" smtClean="0"/>
              <a:t>iVal1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ar-SA" sz="1600" dirty="0" smtClean="0"/>
              <a:t/>
            </a:r>
            <a:br>
              <a:rPr lang="ar-SA" sz="1600" dirty="0" smtClean="0"/>
            </a:b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// Convert from integer to double</a:t>
            </a:r>
            <a:r>
              <a:rPr lang="ar-SA" sz="1600" dirty="0" smtClean="0"/>
              <a:t/>
            </a:r>
            <a:br>
              <a:rPr lang="ar-SA" sz="1600" dirty="0" smtClean="0"/>
            </a:b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dVal2</a:t>
            </a:r>
            <a:r>
              <a:rPr lang="en-US" sz="1600" dirty="0" smtClean="0"/>
              <a:t> = </a:t>
            </a:r>
            <a:r>
              <a:rPr lang="en-US" sz="1600" dirty="0" err="1" smtClean="0"/>
              <a:t>Convert.ToDouble</a:t>
            </a:r>
            <a:r>
              <a:rPr lang="en-US" sz="1600" dirty="0" smtClean="0"/>
              <a:t>(</a:t>
            </a:r>
            <a:r>
              <a:rPr lang="en-US" sz="1600" dirty="0" err="1" smtClean="0"/>
              <a:t>iVal2</a:t>
            </a:r>
            <a:r>
              <a:rPr lang="en-US" sz="1600" dirty="0" smtClean="0"/>
              <a:t>);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2133600" y="533400"/>
            <a:ext cx="396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000" b="1" u="sng" dirty="0" smtClean="0"/>
              <a:t>التحويل بين أنواع البيانات المختلفة</a:t>
            </a:r>
          </a:p>
          <a:p>
            <a:pPr algn="ctr" rtl="1"/>
            <a:r>
              <a:rPr lang="en-US" sz="2000" b="1" i="1" u="sng" dirty="0" smtClean="0"/>
              <a:t>Converting between data types</a:t>
            </a:r>
            <a:endParaRPr lang="ar-SA" sz="2000" b="1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8229600" cy="868362"/>
          </a:xfrm>
        </p:spPr>
        <p:txBody>
          <a:bodyPr/>
          <a:lstStyle/>
          <a:p>
            <a:r>
              <a:rPr lang="en-US" u="sng" dirty="0" smtClean="0"/>
              <a:t>Create a new project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8674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idx="1"/>
          </p:nvPr>
        </p:nvSpPr>
        <p:spPr>
          <a:xfrm>
            <a:off x="2362200" y="457200"/>
            <a:ext cx="4040188" cy="838200"/>
          </a:xfrm>
        </p:spPr>
        <p:txBody>
          <a:bodyPr anchor="ctr"/>
          <a:lstStyle/>
          <a:p>
            <a:pPr algn="ctr" rtl="1"/>
            <a:r>
              <a:rPr lang="ar-SA" u="sng" dirty="0" smtClean="0"/>
              <a:t>التحويل بين أنواع البيانات المختلفة</a:t>
            </a:r>
            <a:endParaRPr lang="ar-SA" u="sng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half" idx="2"/>
          </p:nvPr>
        </p:nvSpPr>
        <p:spPr>
          <a:xfrm>
            <a:off x="228600" y="1752600"/>
            <a:ext cx="4114800" cy="449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using System;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namespace </a:t>
            </a:r>
            <a:r>
              <a:rPr lang="en-US" sz="1600" dirty="0" err="1" smtClean="0"/>
              <a:t>ConsoleApplication2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{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class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{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static void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{</a:t>
            </a:r>
            <a:r>
              <a:rPr lang="ar-SA" sz="1600" dirty="0" smtClean="0"/>
              <a:t> </a:t>
            </a:r>
          </a:p>
          <a:p>
            <a:pPr marL="457200" indent="-457200" algn="l">
              <a:buFont typeface="+mj-lt"/>
              <a:buAutoNum type="arabicPeriod"/>
            </a:pPr>
            <a:r>
              <a:rPr lang="ar-SA" sz="1600" dirty="0" smtClean="0"/>
              <a:t>            //جميع ما يقرأ عن طريق لوحة</a:t>
            </a:r>
          </a:p>
          <a:p>
            <a:pPr marL="457200" indent="-457200" algn="l">
              <a:buFont typeface="+mj-lt"/>
              <a:buAutoNum type="arabicPeriod"/>
            </a:pPr>
            <a:r>
              <a:rPr lang="ar-SA" sz="1600" dirty="0" smtClean="0"/>
              <a:t>المفاتيح يمثل على انه نص (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string </a:t>
            </a:r>
            <a:r>
              <a:rPr lang="en-US" sz="1600" dirty="0" err="1" smtClean="0"/>
              <a:t>s1</a:t>
            </a:r>
            <a:r>
              <a:rPr lang="en-US" sz="1600" dirty="0" smtClean="0"/>
              <a:t> = Console.ReadLine();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string </a:t>
            </a:r>
            <a:r>
              <a:rPr lang="en-US" sz="1600" dirty="0" err="1" smtClean="0"/>
              <a:t>s2</a:t>
            </a:r>
            <a:r>
              <a:rPr lang="en-US" sz="1600" dirty="0" smtClean="0"/>
              <a:t> = Console.ReadLine();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1600" dirty="0" smtClean="0"/>
              <a:t>//طباعة جمع العددين من نوع نص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Console.WriteLine("</a:t>
            </a:r>
            <a:r>
              <a:rPr lang="en-US" sz="1600" dirty="0" err="1" smtClean="0"/>
              <a:t>s1</a:t>
            </a:r>
            <a:r>
              <a:rPr lang="en-US" sz="1600" dirty="0" smtClean="0"/>
              <a:t> + </a:t>
            </a:r>
            <a:r>
              <a:rPr lang="en-US" sz="1600" dirty="0" err="1" smtClean="0"/>
              <a:t>s2</a:t>
            </a:r>
            <a:r>
              <a:rPr lang="en-US" sz="1600" dirty="0" smtClean="0"/>
              <a:t> = {0}",</a:t>
            </a:r>
            <a:r>
              <a:rPr lang="en-US" sz="1600" dirty="0" err="1" smtClean="0"/>
              <a:t>s1</a:t>
            </a:r>
            <a:r>
              <a:rPr lang="en-US" sz="1600" dirty="0" smtClean="0"/>
              <a:t> + </a:t>
            </a:r>
            <a:r>
              <a:rPr lang="en-US" sz="1600" dirty="0" err="1" smtClean="0"/>
              <a:t>s2</a:t>
            </a:r>
            <a:r>
              <a:rPr lang="en-US" sz="1600" dirty="0" smtClean="0"/>
              <a:t>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/>
              <a:t>Console.WriteLine();</a:t>
            </a:r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4"/>
          </p:nvPr>
        </p:nvSpPr>
        <p:spPr>
          <a:xfrm>
            <a:off x="4495800" y="1752600"/>
            <a:ext cx="4343399" cy="449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457200" indent="-457200">
              <a:buFont typeface="+mj-lt"/>
              <a:buAutoNum type="arabicPeriod" startAt="15"/>
            </a:pPr>
            <a:r>
              <a:rPr lang="ar-SA" sz="1600" dirty="0" smtClean="0"/>
              <a:t>// طريقة تحويل من نص إلى عدد صحيح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int </a:t>
            </a:r>
            <a:r>
              <a:rPr lang="en-US" sz="1600" dirty="0" err="1" smtClean="0"/>
              <a:t>iVal1</a:t>
            </a:r>
            <a:r>
              <a:rPr lang="en-US" sz="1600" dirty="0" smtClean="0"/>
              <a:t> = </a:t>
            </a:r>
            <a:r>
              <a:rPr lang="en-US" sz="1600" dirty="0" err="1" smtClean="0"/>
              <a:t>int.Parse</a:t>
            </a:r>
            <a:r>
              <a:rPr lang="en-US" sz="1600" dirty="0" smtClean="0"/>
              <a:t>(</a:t>
            </a:r>
            <a:r>
              <a:rPr lang="en-US" sz="1600" dirty="0" err="1" smtClean="0"/>
              <a:t>s1</a:t>
            </a:r>
            <a:r>
              <a:rPr lang="en-US" sz="1600" dirty="0" smtClean="0"/>
              <a:t>);</a:t>
            </a:r>
            <a:endParaRPr lang="ar-SA" sz="1600" dirty="0" smtClean="0"/>
          </a:p>
          <a:p>
            <a:pPr marL="457200" indent="-457200">
              <a:buFont typeface="+mj-lt"/>
              <a:buAutoNum type="arabicPeriod" startAt="15"/>
            </a:pPr>
            <a:r>
              <a:rPr lang="ar-SA" sz="1600" dirty="0" smtClean="0"/>
              <a:t>            // طريقة تحويل من نص إلى عدد صحيح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int </a:t>
            </a:r>
            <a:r>
              <a:rPr lang="en-US" sz="1600" dirty="0" err="1" smtClean="0"/>
              <a:t>iVal2</a:t>
            </a:r>
            <a:r>
              <a:rPr lang="en-US" sz="1600" dirty="0" smtClean="0"/>
              <a:t> = </a:t>
            </a:r>
            <a:r>
              <a:rPr lang="en-US" sz="1600" dirty="0" err="1" smtClean="0"/>
              <a:t>Convert.ToInt32</a:t>
            </a:r>
            <a:r>
              <a:rPr lang="en-US" sz="1600" dirty="0" smtClean="0"/>
              <a:t>(</a:t>
            </a:r>
            <a:r>
              <a:rPr lang="en-US" sz="1600" dirty="0" err="1" smtClean="0"/>
              <a:t>s2</a:t>
            </a:r>
            <a:r>
              <a:rPr lang="en-US" sz="1600" dirty="0" smtClean="0"/>
              <a:t>);</a:t>
            </a:r>
            <a:endParaRPr lang="ar-SA" sz="1600" dirty="0" smtClean="0"/>
          </a:p>
          <a:p>
            <a:pPr marL="457200" indent="-457200">
              <a:buFont typeface="+mj-lt"/>
              <a:buAutoNum type="arabicPeriod" startAt="15"/>
            </a:pPr>
            <a:r>
              <a:rPr lang="ar-SA" sz="1600" dirty="0" smtClean="0"/>
              <a:t>//طباعة جمع العددين من نوع عدد صحيح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nn-NO" sz="1600" dirty="0" smtClean="0"/>
              <a:t>Console.WriteLine("iVal1 + iVal2 = {0}", (iVal1+iVal2));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Console.WriteLine();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//Convert from int to double  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double 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err="1" smtClean="0"/>
              <a:t>dVal1</a:t>
            </a:r>
            <a:r>
              <a:rPr lang="en-US" sz="1600" dirty="0" smtClean="0"/>
              <a:t> = (double)</a:t>
            </a:r>
            <a:r>
              <a:rPr lang="en-US" sz="1600" dirty="0" err="1" smtClean="0"/>
              <a:t>iVal1</a:t>
            </a:r>
            <a:r>
              <a:rPr lang="en-US" sz="1600" dirty="0" smtClean="0"/>
              <a:t>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double </a:t>
            </a:r>
            <a:r>
              <a:rPr lang="en-US" sz="1600" dirty="0" err="1" smtClean="0"/>
              <a:t>dVal3</a:t>
            </a:r>
            <a:r>
              <a:rPr lang="en-US" sz="1600" dirty="0" smtClean="0"/>
              <a:t> = (double) </a:t>
            </a:r>
            <a:r>
              <a:rPr lang="en-US" sz="1600" dirty="0" err="1" smtClean="0"/>
              <a:t>iVal1</a:t>
            </a:r>
            <a:r>
              <a:rPr lang="en-US" sz="1600" dirty="0" smtClean="0"/>
              <a:t>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Console.WriteLine("</a:t>
            </a:r>
            <a:r>
              <a:rPr lang="en-US" sz="1600" dirty="0" err="1" smtClean="0"/>
              <a:t>dVal3</a:t>
            </a:r>
            <a:r>
              <a:rPr lang="en-US" sz="1600" dirty="0" smtClean="0"/>
              <a:t> = " + </a:t>
            </a:r>
            <a:r>
              <a:rPr lang="en-US" sz="1600" dirty="0" err="1" smtClean="0"/>
              <a:t>dVal3</a:t>
            </a:r>
            <a:r>
              <a:rPr lang="en-US" sz="1600" dirty="0" smtClean="0"/>
              <a:t>);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Console.Read();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sz="1600" dirty="0" smtClean="0"/>
              <a:t>}}}</a:t>
            </a:r>
            <a:endParaRPr lang="ar-SA" sz="1600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95400" y="914400"/>
            <a:ext cx="2590800" cy="731838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O/p</a:t>
            </a:r>
            <a:endParaRPr lang="ar-SA" sz="2800" b="1" u="sng" dirty="0"/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34575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4000" b="1" u="sng" dirty="0" smtClean="0"/>
              <a:t>تمارين</a:t>
            </a:r>
            <a:endParaRPr lang="ar-SA" b="1" u="sng" dirty="0" smtClean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SA" b="1" dirty="0" smtClean="0"/>
              <a:t>أكتب برنامج يطبع اسمك على الشاشة؟ كما في الشكل التالي.</a:t>
            </a:r>
          </a:p>
          <a:p>
            <a:pPr lvl="8" algn="r" rtl="1">
              <a:buNone/>
              <a:defRPr/>
            </a:pPr>
            <a:r>
              <a:rPr lang="ar-SA" b="1" dirty="0" smtClean="0"/>
              <a:t>*******************</a:t>
            </a:r>
          </a:p>
          <a:p>
            <a:pPr lvl="8" algn="r" rtl="1">
              <a:buNone/>
              <a:defRPr/>
            </a:pPr>
            <a:r>
              <a:rPr lang="ar-SA" b="1" dirty="0" smtClean="0"/>
              <a:t>*     محمد أحمد      *</a:t>
            </a:r>
          </a:p>
          <a:p>
            <a:pPr lvl="8" algn="r" rtl="1">
              <a:buNone/>
              <a:defRPr/>
            </a:pPr>
            <a:r>
              <a:rPr lang="ar-SA" b="1" dirty="0" smtClean="0"/>
              <a:t>*******************</a:t>
            </a:r>
          </a:p>
          <a:p>
            <a:pPr algn="r" rtl="1">
              <a:defRPr/>
            </a:pPr>
            <a:r>
              <a:rPr lang="ar-SA" b="1" dirty="0" smtClean="0"/>
              <a:t>أكتب برنامج يعرف عددين صحيحين مدخل لهما القيمتين التاليتين (6، 2) ثم يحسب المتوسط لهما؟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SA" b="1" dirty="0" smtClean="0"/>
              <a:t>أكتب برنامج يقرأ عددين صحيحين ثم يطبع الفرق بينهم؟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SA" b="1" dirty="0" smtClean="0"/>
              <a:t>أكتب برنامج يحسب متوسط عددين صحيحين؟</a:t>
            </a:r>
          </a:p>
          <a:p>
            <a:pPr algn="r" rtl="1">
              <a:defRPr/>
            </a:pPr>
            <a:r>
              <a:rPr lang="ar-SA" b="1" dirty="0" smtClean="0"/>
              <a:t>أكتب برنامج يدخل عددين ثم يطبق عليهم العمليات الحسابية الأربع (الجمع، الطرح، الضرب ثم القسمة) على التوالي.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u="sng" dirty="0" smtClean="0"/>
              <a:t>Application Type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3914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Visual Studio Windows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8782050" cy="536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533400"/>
            <a:ext cx="3850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/>
              <a:t>The First C</a:t>
            </a:r>
            <a:r>
              <a:rPr lang="en-US" sz="2400" b="1" u="sng" dirty="0"/>
              <a:t># program </a:t>
            </a:r>
            <a:r>
              <a:rPr lang="en-US" sz="2400" i="1" u="sng" dirty="0" err="1" smtClean="0"/>
              <a:t>Hello.cs</a:t>
            </a:r>
            <a:endParaRPr lang="en-US" sz="2400" i="1" u="sn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38200" y="1676400"/>
            <a:ext cx="7467600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using System;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public class Hello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public static void Main()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Console.WriteLine("Hello</a:t>
            </a:r>
            <a:r>
              <a:rPr kumimoji="0" lang="en-US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C# World");		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 Console.WriteLine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("A simple C# program.");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5029200"/>
          <a:ext cx="5638800" cy="68823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638800"/>
              </a:tblGrid>
              <a:tr h="6882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160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Hello C# World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160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 simple C# program.</a:t>
                      </a:r>
                      <a:endParaRPr kumimoji="0" lang="en-US" sz="160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0" marR="7620" marT="7620" marB="762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4419600"/>
          <a:ext cx="1295400" cy="38100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b="1" u="sng" dirty="0" smtClean="0">
                          <a:latin typeface="Calibri"/>
                          <a:ea typeface="Calibri"/>
                          <a:cs typeface="Arial"/>
                        </a:rPr>
                        <a:t>The</a:t>
                      </a:r>
                      <a:r>
                        <a:rPr lang="en-US" sz="1800" b="1" u="sng" baseline="0" dirty="0" smtClean="0">
                          <a:latin typeface="Calibri"/>
                          <a:ea typeface="Calibri"/>
                          <a:cs typeface="Arial"/>
                        </a:rPr>
                        <a:t> output</a:t>
                      </a:r>
                      <a:endParaRPr lang="en-US" sz="1800" b="1" u="sng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7620" marT="7620" marB="76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381000"/>
            <a:ext cx="2736647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u="sng" dirty="0" smtClean="0">
                <a:latin typeface="Arial"/>
                <a:ea typeface="Times New Roman"/>
                <a:cs typeface="Arial"/>
              </a:rPr>
              <a:t>Compiling the Program</a:t>
            </a:r>
            <a:endParaRPr lang="en-US" b="1" u="sng" dirty="0">
              <a:ea typeface="Calibri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1295400"/>
            <a:ext cx="5029200" cy="38472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SA" sz="1600" dirty="0" smtClean="0"/>
              <a:t>  ملف يحتوي كود مكتوب بلغة</a:t>
            </a:r>
            <a:r>
              <a:rPr lang="en-US" sz="1600" dirty="0" smtClean="0"/>
              <a:t> </a:t>
            </a:r>
            <a:r>
              <a:rPr lang="ar-SA" sz="1600" dirty="0" smtClean="0"/>
              <a:t> </a:t>
            </a:r>
            <a:r>
              <a:rPr lang="en-US" sz="1600" dirty="0" smtClean="0"/>
              <a:t>C#</a:t>
            </a:r>
            <a:r>
              <a:rPr lang="ar-SA" sz="1600" dirty="0" smtClean="0"/>
              <a:t> </a:t>
            </a:r>
            <a:r>
              <a:rPr lang="en-US" sz="1600" dirty="0" smtClean="0"/>
              <a:t>(Writing Code)</a:t>
            </a:r>
            <a:endParaRPr lang="ar-SA" sz="1600" dirty="0" smtClean="0"/>
          </a:p>
          <a:p>
            <a:pPr marL="342900" indent="-342900" algn="r" rtl="1">
              <a:buFont typeface="+mj-lt"/>
              <a:buAutoNum type="arabicPeriod"/>
            </a:pPr>
            <a:endParaRPr lang="ar-SA" sz="1600" dirty="0" smtClean="0"/>
          </a:p>
          <a:p>
            <a:pPr marL="342900" indent="-342900" algn="r" rtl="1">
              <a:buFont typeface="+mj-lt"/>
              <a:buAutoNum type="arabi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يتم ترجمة الكود إلى لغة وسيطة 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(Compiling code)</a:t>
            </a:r>
            <a:endParaRPr lang="ar-SA" sz="1600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857250" lvl="1" indent="-400050" algn="r" rtl="1">
              <a:buFont typeface="+mj-lt"/>
              <a:buAutoNum type="romanL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ليست من لغات ذات المستوى الأعلى ولا من اللغات ذات المستوى الأدنى</a:t>
            </a:r>
          </a:p>
          <a:p>
            <a:pPr marL="857250" lvl="1" indent="-400050" algn="r" rtl="1">
              <a:buFont typeface="+mj-lt"/>
              <a:buAutoNum type="romanL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تسمى هذه اللغة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MSIL </a:t>
            </a: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وهي اختصار لـ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Microsoft Intermediate Language </a:t>
            </a:r>
            <a:endParaRPr lang="ar-SA" sz="1600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857250" lvl="1" indent="-400050" algn="r" rtl="1">
              <a:buFont typeface="+mj-lt"/>
              <a:buAutoNum type="romanLcPeriod"/>
            </a:pP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هذا الكود غير معتمد على جهاز معين ولا نظام تشغيل معين</a:t>
            </a:r>
          </a:p>
          <a:p>
            <a:pPr marL="400050" lvl="0" indent="-400050" algn="r" rtl="1">
              <a:buFont typeface="+mj-lt"/>
              <a:buAutoNum type="arabi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عمل تشغيل للبرنامج 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(Run)</a:t>
            </a:r>
            <a:endParaRPr lang="ar-SA" sz="1600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857250" lvl="1" indent="-400050" algn="r" rtl="1">
              <a:buFont typeface="+mj-lt"/>
              <a:buAutoNum type="romanL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استخدام مترجم يأتي مع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NETFRAMEWORK </a:t>
            </a: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يسمى</a:t>
            </a:r>
            <a:r>
              <a:rPr lang="en-US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JIT Compiler </a:t>
            </a:r>
            <a:endParaRPr lang="ar-SA" sz="1600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857250" lvl="1" indent="-400050" algn="r" rtl="1">
              <a:buFont typeface="+mj-lt"/>
              <a:buAutoNum type="romanL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مترجم لحظي يستخدم في كل مرة عند تشغيل البرنامج </a:t>
            </a:r>
          </a:p>
          <a:p>
            <a:pPr marL="857250" lvl="1" indent="-400050" algn="r" rtl="1">
              <a:buFont typeface="+mj-lt"/>
              <a:buAutoNum type="romanLcPeriod"/>
            </a:pPr>
            <a:r>
              <a:rPr lang="ar-SA" sz="16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تحويله إلى لغة الآلة </a:t>
            </a:r>
            <a:r>
              <a:rPr lang="en-US" sz="1600" b="1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Native Code</a:t>
            </a:r>
            <a:endParaRPr lang="ar-SA" sz="1600" b="1" dirty="0" smtClean="0">
              <a:solidFill>
                <a:srgbClr val="333333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857250" lvl="1" indent="-400050" algn="r" rtl="1">
              <a:buFont typeface="+mj-lt"/>
              <a:buAutoNum type="romanL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r" rtl="1">
              <a:buFont typeface="+mj-lt"/>
              <a:buAutoNum type="arabicPeriod"/>
            </a:pPr>
            <a:endParaRPr lang="en-US" sz="1600" dirty="0"/>
          </a:p>
        </p:txBody>
      </p:sp>
      <p:pic>
        <p:nvPicPr>
          <p:cNvPr id="15" name="Picture 14" descr="الأول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447800"/>
            <a:ext cx="10953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الأول">
            <a:hlinkClick r:id="rId3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209800"/>
            <a:ext cx="32004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الأول">
            <a:hlinkClick r:id="rId3" tgtFrame="_blank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3324225"/>
            <a:ext cx="37433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914400" y="30480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  </a:t>
            </a:r>
            <a:r>
              <a:rPr lang="en-US" sz="2400" b="1" u="sng" dirty="0" smtClean="0"/>
              <a:t>C#   Keywords</a:t>
            </a:r>
            <a:endParaRPr lang="ar-SA" sz="2400" u="sng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143000" y="838200"/>
          <a:ext cx="6781799" cy="535267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692599"/>
                <a:gridCol w="2068732"/>
                <a:gridCol w="2029869"/>
                <a:gridCol w="990599"/>
              </a:tblGrid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"/>
                        </a:rPr>
                        <a:t>abstract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"/>
                        </a:rPr>
                        <a:t>as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"/>
                        </a:rPr>
                        <a:t>base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"/>
                        </a:rPr>
                        <a:t>bool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"/>
                        </a:rPr>
                        <a:t>break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7"/>
                        </a:rPr>
                        <a:t>byte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8"/>
                        </a:rPr>
                        <a:t>case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9"/>
                        </a:rPr>
                        <a:t>catch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0"/>
                        </a:rPr>
                        <a:t>char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1"/>
                        </a:rPr>
                        <a:t>checked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2"/>
                        </a:rPr>
                        <a:t>class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3"/>
                        </a:rPr>
                        <a:t>const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4"/>
                        </a:rPr>
                        <a:t>continue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5"/>
                        </a:rPr>
                        <a:t>decimal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6"/>
                        </a:rPr>
                        <a:t>default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17"/>
                        </a:rPr>
                        <a:t>delegate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8"/>
                        </a:rPr>
                        <a:t>do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19"/>
                        </a:rPr>
                        <a:t>double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0"/>
                        </a:rPr>
                        <a:t>else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1"/>
                        </a:rPr>
                        <a:t>enum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2"/>
                        </a:rPr>
                        <a:t>event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3"/>
                        </a:rPr>
                        <a:t>explicit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4"/>
                        </a:rPr>
                        <a:t>extern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5"/>
                        </a:rPr>
                        <a:t>false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6"/>
                        </a:rPr>
                        <a:t>finally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7"/>
                        </a:rPr>
                        <a:t>fixed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8"/>
                        </a:rPr>
                        <a:t>float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9"/>
                        </a:rPr>
                        <a:t>for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30"/>
                        </a:rPr>
                        <a:t>foreach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31"/>
                        </a:rPr>
                        <a:t>goto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20"/>
                        </a:rPr>
                        <a:t>if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2"/>
                        </a:rPr>
                        <a:t>implicit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3307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0"/>
                        </a:rPr>
                        <a:t>in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3"/>
                        </a:rPr>
                        <a:t>in (generic modifier)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34"/>
                        </a:rPr>
                        <a:t>int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5"/>
                        </a:rPr>
                        <a:t>interface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6"/>
                        </a:rPr>
                        <a:t>internal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7"/>
                        </a:rPr>
                        <a:t>is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8"/>
                        </a:rPr>
                        <a:t>lock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39"/>
                        </a:rPr>
                        <a:t>long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0"/>
                        </a:rPr>
                        <a:t>namespace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1"/>
                        </a:rPr>
                        <a:t>new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2"/>
                        </a:rPr>
                        <a:t>null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3"/>
                        </a:rPr>
                        <a:t>object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3307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4"/>
                        </a:rPr>
                        <a:t>operator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5"/>
                        </a:rPr>
                        <a:t>out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6"/>
                        </a:rPr>
                        <a:t>out (generic modifier)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linkClick r:id="rId47"/>
                        </a:rPr>
                        <a:t>override</a:t>
                      </a:r>
                      <a:endParaRPr lang="en-US" sz="1400" dirty="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8"/>
                        </a:rPr>
                        <a:t>params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49"/>
                        </a:rPr>
                        <a:t>private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0"/>
                        </a:rPr>
                        <a:t>protected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1"/>
                        </a:rPr>
                        <a:t>public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2"/>
                        </a:rPr>
                        <a:t>readonly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3"/>
                        </a:rPr>
                        <a:t>ref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4"/>
                        </a:rPr>
                        <a:t>return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5"/>
                        </a:rPr>
                        <a:t>sbyte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6"/>
                        </a:rPr>
                        <a:t>sealed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7"/>
                        </a:rPr>
                        <a:t>short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8"/>
                        </a:rPr>
                        <a:t>sizeof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59"/>
                        </a:rPr>
                        <a:t>stackalloc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0"/>
                        </a:rPr>
                        <a:t>static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1"/>
                        </a:rPr>
                        <a:t>string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2"/>
                        </a:rPr>
                        <a:t>struct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8"/>
                        </a:rPr>
                        <a:t>switch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3"/>
                        </a:rPr>
                        <a:t>this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4"/>
                        </a:rPr>
                        <a:t>throw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5"/>
                        </a:rPr>
                        <a:t>true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9"/>
                        </a:rPr>
                        <a:t>try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6"/>
                        </a:rPr>
                        <a:t>typeof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7"/>
                        </a:rPr>
                        <a:t>uint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8"/>
                        </a:rPr>
                        <a:t>ulong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69"/>
                        </a:rPr>
                        <a:t>unchecked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0"/>
                        </a:rPr>
                        <a:t>unsafe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1"/>
                        </a:rPr>
                        <a:t>ushort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2"/>
                        </a:rPr>
                        <a:t>using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3"/>
                        </a:rPr>
                        <a:t>virtual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</a:tr>
              <a:tr h="189023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4"/>
                        </a:rPr>
                        <a:t>void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5"/>
                        </a:rPr>
                        <a:t>volatile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hlinkClick r:id="rId76"/>
                        </a:rPr>
                        <a:t>while</a:t>
                      </a:r>
                      <a:endParaRPr lang="en-US" sz="1400"/>
                    </a:p>
                  </a:txBody>
                  <a:tcPr marL="47256" marR="47256" marT="23628" marB="23628" anchor="ctr"/>
                </a:tc>
                <a:tc>
                  <a:txBody>
                    <a:bodyPr/>
                    <a:lstStyle/>
                    <a:p>
                      <a:pPr algn="ctr"/>
                      <a:endParaRPr lang="ar-SA" sz="1400" dirty="0"/>
                    </a:p>
                  </a:txBody>
                  <a:tcPr marL="47256" marR="47256" marT="23628" marB="23628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152400" y="1142999"/>
          <a:ext cx="8720055" cy="510539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93607"/>
                <a:gridCol w="865070"/>
                <a:gridCol w="3337188"/>
                <a:gridCol w="576144"/>
                <a:gridCol w="3348046"/>
              </a:tblGrid>
              <a:tr h="496647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/>
                        <a:t>Short</a:t>
                      </a:r>
                    </a:p>
                    <a:p>
                      <a:pPr algn="ctr" rtl="0"/>
                      <a:r>
                        <a:rPr lang="en-US" sz="1400" b="1" dirty="0" smtClean="0"/>
                        <a:t>Name </a:t>
                      </a:r>
                      <a:endParaRPr lang="en-US" sz="1400" b="1" dirty="0"/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/>
                        <a:t>.NET Class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/>
                        <a:t>Type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effectLst/>
                        </a:rPr>
                        <a:t>Width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/>
                        <a:t>Range (bits) 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byte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2"/>
                        </a:rPr>
                        <a:t>Byte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Unsigned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200" b="1" dirty="0" smtClean="0">
                          <a:effectLst/>
                        </a:rPr>
                        <a:t>8</a:t>
                      </a:r>
                      <a:endParaRPr lang="en-US" sz="1200" b="1" dirty="0" smtClean="0">
                        <a:effectLst/>
                      </a:endParaRP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0 to 255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sbyte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3"/>
                        </a:rPr>
                        <a:t>SByte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200" b="1" dirty="0" smtClean="0">
                          <a:effectLst/>
                        </a:rPr>
                        <a:t>8</a:t>
                      </a:r>
                      <a:endParaRPr lang="ar-SA" sz="1200" b="1" dirty="0">
                        <a:effectLst/>
                      </a:endParaRP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-128 to 127</a:t>
                      </a:r>
                    </a:p>
                  </a:txBody>
                  <a:tcPr marL="18991" marR="18991" marT="9495" marB="9495" anchor="ctr"/>
                </a:tc>
              </a:tr>
              <a:tr h="33006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int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Int32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-2,147,483,648 to 2,147,483,647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uint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4"/>
                        </a:rPr>
                        <a:t>UInt32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Unsigned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0 to 4294967295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short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5"/>
                        </a:rPr>
                        <a:t>Int16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-32,768 to 32,767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ushort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6"/>
                        </a:rPr>
                        <a:t>UInt16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Unsigned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0 to 65535</a:t>
                      </a:r>
                    </a:p>
                  </a:txBody>
                  <a:tcPr marL="18991" marR="18991" marT="9495" marB="9495" anchor="ctr"/>
                </a:tc>
              </a:tr>
              <a:tr h="453841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long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7"/>
                        </a:rPr>
                        <a:t>Int64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-922337203685477508 to 922337203685477507</a:t>
                      </a:r>
                    </a:p>
                  </a:txBody>
                  <a:tcPr marL="18991" marR="18991" marT="9495" marB="9495" anchor="ctr"/>
                </a:tc>
              </a:tr>
              <a:tr h="268179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ulong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8"/>
                        </a:rPr>
                        <a:t>UInt64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Unsigned integer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0 to 18446744073709551615</a:t>
                      </a:r>
                    </a:p>
                  </a:txBody>
                  <a:tcPr marL="18991" marR="18991" marT="9495" marB="9495" anchor="ctr"/>
                </a:tc>
              </a:tr>
              <a:tr h="330066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float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9"/>
                        </a:rPr>
                        <a:t>Single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Single-precision floating point type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-3.402823e38 to 3.402823e38</a:t>
                      </a:r>
                    </a:p>
                  </a:txBody>
                  <a:tcPr marL="18991" marR="18991" marT="9495" marB="9495" anchor="ctr"/>
                </a:tc>
              </a:tr>
              <a:tr h="453841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double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Double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Double-precision floating point type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-1.79769313486232e308 to 1.79769313486232e308</a:t>
                      </a:r>
                    </a:p>
                  </a:txBody>
                  <a:tcPr marL="18991" marR="18991" marT="9495" marB="9495" anchor="ctr"/>
                </a:tc>
              </a:tr>
              <a:tr h="268179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char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10"/>
                        </a:rPr>
                        <a:t>Char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A single Unicode character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200" b="1" dirty="0">
                          <a:effectLst/>
                        </a:rPr>
                        <a:t>16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Unicode symbols used in text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bool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11"/>
                        </a:rPr>
                        <a:t>Boolean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Logical Boolean type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200" b="1" dirty="0">
                          <a:effectLst/>
                        </a:rPr>
                        <a:t>8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True or false</a:t>
                      </a:r>
                    </a:p>
                  </a:txBody>
                  <a:tcPr marL="18991" marR="18991" marT="9495" marB="9495" anchor="ctr"/>
                </a:tc>
              </a:tr>
              <a:tr h="219287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object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12"/>
                        </a:rPr>
                        <a:t>Object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Base type of all other types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endParaRPr lang="ar-SA" sz="1200" b="1" dirty="0">
                        <a:effectLst/>
                      </a:endParaRP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endParaRPr lang="ar-SA" sz="1200"/>
                    </a:p>
                  </a:txBody>
                  <a:tcPr marL="18991" marR="18991" marT="9495" marB="9495" anchor="ctr"/>
                </a:tc>
              </a:tr>
              <a:tr h="268179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string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>
                          <a:hlinkClick r:id="rId13"/>
                        </a:rPr>
                        <a:t>String</a:t>
                      </a:r>
                      <a:r>
                        <a:rPr lang="en-US" sz="120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A sequence of characters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endParaRPr lang="ar-SA" sz="1200" b="1" dirty="0">
                        <a:effectLst/>
                      </a:endParaRP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endParaRPr lang="ar-SA" sz="1200"/>
                    </a:p>
                  </a:txBody>
                  <a:tcPr marL="18991" marR="18991" marT="9495" marB="9495" anchor="ctr"/>
                </a:tc>
              </a:tr>
              <a:tr h="701392">
                <a:tc>
                  <a:txBody>
                    <a:bodyPr/>
                    <a:lstStyle/>
                    <a:p>
                      <a:pPr algn="ctr" rtl="0"/>
                      <a:r>
                        <a:rPr lang="en-US" sz="1200"/>
                        <a:t>decimal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>
                          <a:hlinkClick r:id="rId14"/>
                        </a:rPr>
                        <a:t>Decimal</a:t>
                      </a:r>
                      <a:r>
                        <a:rPr lang="en-US" sz="1200" dirty="0"/>
                        <a:t> 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Precise fractional or integral type that </a:t>
                      </a:r>
                      <a:r>
                        <a:rPr lang="en-US" sz="1200" dirty="0" smtClean="0"/>
                        <a:t>can</a:t>
                      </a:r>
                    </a:p>
                    <a:p>
                      <a:pPr algn="ctr" rtl="0"/>
                      <a:r>
                        <a:rPr lang="en-US" sz="1200" dirty="0" smtClean="0"/>
                        <a:t> </a:t>
                      </a:r>
                      <a:r>
                        <a:rPr lang="en-US" sz="1200" dirty="0"/>
                        <a:t>represent decimal numbers with 29 significant digits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200" b="1" dirty="0">
                          <a:effectLst/>
                        </a:rPr>
                        <a:t>128</a:t>
                      </a:r>
                    </a:p>
                  </a:txBody>
                  <a:tcPr marL="18991" marR="18991" marT="9495" marB="9495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/>
                        <a:t>±1.0 × </a:t>
                      </a:r>
                      <a:r>
                        <a:rPr lang="en-US" sz="1200" dirty="0" err="1"/>
                        <a:t>10e</a:t>
                      </a:r>
                      <a:r>
                        <a:rPr lang="en-US" sz="1200" dirty="0"/>
                        <a:t>−28 to ±7.9 × </a:t>
                      </a:r>
                      <a:r>
                        <a:rPr lang="en-US" sz="1200" dirty="0" err="1"/>
                        <a:t>10e28</a:t>
                      </a:r>
                      <a:endParaRPr lang="en-US" sz="1200" dirty="0"/>
                    </a:p>
                  </a:txBody>
                  <a:tcPr marL="18991" marR="18991" marT="9495" marB="9495" anchor="ctr"/>
                </a:tc>
              </a:tr>
            </a:tbl>
          </a:graphicData>
        </a:graphic>
      </p:graphicFrame>
      <p:sp>
        <p:nvSpPr>
          <p:cNvPr id="7" name="Rectangle 3"/>
          <p:cNvSpPr/>
          <p:nvPr/>
        </p:nvSpPr>
        <p:spPr>
          <a:xfrm>
            <a:off x="609600" y="533400"/>
            <a:ext cx="19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  </a:t>
            </a:r>
            <a:r>
              <a:rPr lang="en-US" sz="2400" b="1" u="sng" dirty="0" smtClean="0"/>
              <a:t>Data Types</a:t>
            </a:r>
            <a:endParaRPr lang="en-US" sz="2400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725488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 smtClean="0"/>
              <a:t>بناء برنامج في </a:t>
            </a:r>
            <a:r>
              <a:rPr lang="en-US" dirty="0" smtClean="0"/>
              <a:t>C#</a:t>
            </a:r>
            <a:endParaRPr lang="ar-SA" dirty="0"/>
          </a:p>
        </p:txBody>
      </p:sp>
      <p:sp>
        <p:nvSpPr>
          <p:cNvPr id="2051" name="عنصر نائب للمحتوى 2"/>
          <p:cNvSpPr>
            <a:spLocks noGrp="1"/>
          </p:cNvSpPr>
          <p:nvPr>
            <p:ph idx="1"/>
          </p:nvPr>
        </p:nvSpPr>
        <p:spPr>
          <a:xfrm>
            <a:off x="857250" y="1571625"/>
            <a:ext cx="7358063" cy="42148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using System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namespace </a:t>
            </a:r>
            <a:r>
              <a:rPr lang="en-US" sz="2000" dirty="0" err="1" smtClean="0">
                <a:cs typeface="Arial" pitchFamily="34" charset="0"/>
              </a:rPr>
              <a:t>ConsoleApplication1</a:t>
            </a:r>
            <a:r>
              <a:rPr lang="en-US" sz="2000" dirty="0" smtClean="0">
                <a:cs typeface="Arial" pitchFamily="34" charset="0"/>
              </a:rPr>
              <a:t> 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 {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   class </a:t>
            </a:r>
            <a:r>
              <a:rPr lang="en-US" sz="2000" dirty="0" err="1" smtClean="0">
                <a:cs typeface="Arial" pitchFamily="34" charset="0"/>
              </a:rPr>
              <a:t>FirstProgram</a:t>
            </a:r>
            <a:endParaRPr lang="en-US" sz="2000" dirty="0" smtClean="0"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</a:pPr>
            <a:r>
              <a:rPr lang="ar-SA" sz="2000" dirty="0" smtClean="0"/>
              <a:t>    </a:t>
            </a:r>
            <a:r>
              <a:rPr lang="en-US" sz="2000" dirty="0" smtClean="0">
                <a:cs typeface="Arial" pitchFamily="34" charset="0"/>
              </a:rPr>
              <a:t>{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	</a:t>
            </a:r>
            <a:r>
              <a:rPr lang="ar-SA" sz="2000" dirty="0" smtClean="0"/>
              <a:t>    </a:t>
            </a:r>
            <a:r>
              <a:rPr lang="en-US" sz="2000" dirty="0" smtClean="0">
                <a:cs typeface="Arial" pitchFamily="34" charset="0"/>
              </a:rPr>
              <a:t>static void Main(string[] </a:t>
            </a:r>
            <a:r>
              <a:rPr lang="en-US" sz="2000" dirty="0" err="1" smtClean="0">
                <a:cs typeface="Arial" pitchFamily="34" charset="0"/>
              </a:rPr>
              <a:t>args</a:t>
            </a:r>
            <a:r>
              <a:rPr lang="en-US" sz="2000" dirty="0" smtClean="0">
                <a:cs typeface="Arial" pitchFamily="34" charset="0"/>
              </a:rPr>
              <a:t>)    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	    {    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		// Variables Definitions</a:t>
            </a:r>
            <a:endParaRPr lang="ar-SA" sz="2000" dirty="0" smtClean="0"/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		// Statements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	</a:t>
            </a:r>
            <a:r>
              <a:rPr lang="ar-SA" sz="2000" dirty="0" smtClean="0"/>
              <a:t>        </a:t>
            </a:r>
            <a:r>
              <a:rPr lang="en-US" sz="2000" dirty="0" smtClean="0">
                <a:cs typeface="Arial" pitchFamily="34" charset="0"/>
              </a:rPr>
              <a:t>}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2000" dirty="0" smtClean="0">
                <a:cs typeface="Arial" pitchFamily="34" charset="0"/>
              </a:rPr>
              <a:t>}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1413</Words>
  <Application>Microsoft Office PowerPoint</Application>
  <PresentationFormat>عرض على الشاشة (3:4)‏</PresentationFormat>
  <Paragraphs>440</Paragraphs>
  <Slides>22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Office Theme</vt:lpstr>
      <vt:lpstr>C# program </vt:lpstr>
      <vt:lpstr>Create a new project</vt:lpstr>
      <vt:lpstr>Application Type</vt:lpstr>
      <vt:lpstr>Visual Studio Windows</vt:lpstr>
      <vt:lpstr>الشريحة 5</vt:lpstr>
      <vt:lpstr>الشريحة 6</vt:lpstr>
      <vt:lpstr>الشريحة 7</vt:lpstr>
      <vt:lpstr>الشريحة 8</vt:lpstr>
      <vt:lpstr>بناء برنامج في C#</vt:lpstr>
      <vt:lpstr>بناء برنامج في C#</vt:lpstr>
      <vt:lpstr>    C# Character Escape Sequences</vt:lpstr>
      <vt:lpstr>  The Logical operations</vt:lpstr>
      <vt:lpstr>  The Boolean operators </vt:lpstr>
      <vt:lpstr>الشريحة 14</vt:lpstr>
      <vt:lpstr>الشريحة 15</vt:lpstr>
      <vt:lpstr>الشريحة 16</vt:lpstr>
      <vt:lpstr>Example:  // The following program casts a double to an int. The program will not compile without the cast.  class Test  {        static void Main()         {               double x = 1234.7;               int a;               a = (int) x;    // cast double to int               System.Console.WriteLine(a);        }  }  Output   1234</vt:lpstr>
      <vt:lpstr>الشريحة 18</vt:lpstr>
      <vt:lpstr>الشريحة 19</vt:lpstr>
      <vt:lpstr>الشريحة 20</vt:lpstr>
      <vt:lpstr>The O/p</vt:lpstr>
      <vt:lpstr>تمارين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program</dc:title>
  <dc:creator>idekhail</dc:creator>
  <cp:lastModifiedBy>idekhail</cp:lastModifiedBy>
  <cp:revision>201</cp:revision>
  <dcterms:created xsi:type="dcterms:W3CDTF">2011-02-03T17:23:09Z</dcterms:created>
  <dcterms:modified xsi:type="dcterms:W3CDTF">2011-02-28T04:38:08Z</dcterms:modified>
</cp:coreProperties>
</file>