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1E321-678A-477B-8872-CBC0690508EB}" type="datetimeFigureOut">
              <a:rPr lang="ar-SA" smtClean="0"/>
              <a:pPr/>
              <a:t>09/04/1432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25CEE-E0FE-4B4C-A6D1-195D6E98FC4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dekhail@bct.edu.s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676400" y="2209800"/>
            <a:ext cx="533400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   The </a:t>
            </a:r>
            <a:r>
              <a:rPr lang="en-US" sz="2000" i="1" dirty="0" smtClean="0"/>
              <a:t>if</a:t>
            </a:r>
            <a:r>
              <a:rPr lang="en-US" sz="2000" dirty="0" smtClean="0"/>
              <a:t> statements.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   The </a:t>
            </a:r>
            <a:r>
              <a:rPr lang="en-US" sz="2000" i="1" dirty="0" smtClean="0"/>
              <a:t>switch</a:t>
            </a:r>
            <a:r>
              <a:rPr lang="en-US" sz="2000" dirty="0" smtClean="0"/>
              <a:t> statement.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   Using </a:t>
            </a:r>
            <a:r>
              <a:rPr lang="en-US" sz="2000" i="1" dirty="0" smtClean="0"/>
              <a:t>break</a:t>
            </a:r>
            <a:r>
              <a:rPr lang="en-US" sz="2000" dirty="0" smtClean="0"/>
              <a:t> in </a:t>
            </a:r>
            <a:r>
              <a:rPr lang="en-US" sz="2000" i="1" dirty="0" smtClean="0"/>
              <a:t>switch</a:t>
            </a:r>
            <a:r>
              <a:rPr lang="en-US" sz="2000" dirty="0" smtClean="0"/>
              <a:t> statements.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    The </a:t>
            </a:r>
            <a:r>
              <a:rPr lang="en-US" sz="2000" i="1" dirty="0" err="1" smtClean="0"/>
              <a:t>goto</a:t>
            </a:r>
            <a:r>
              <a:rPr lang="en-US" sz="2000" dirty="0" smtClean="0"/>
              <a:t> statement</a:t>
            </a:r>
            <a:endParaRPr lang="en-US" sz="2000" dirty="0"/>
          </a:p>
        </p:txBody>
      </p:sp>
      <p:sp>
        <p:nvSpPr>
          <p:cNvPr id="7" name="مستطيل 6"/>
          <p:cNvSpPr/>
          <p:nvPr/>
        </p:nvSpPr>
        <p:spPr>
          <a:xfrm>
            <a:off x="1981200" y="685800"/>
            <a:ext cx="4708533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 smtClean="0"/>
              <a:t>Control Statements - Selection</a:t>
            </a:r>
            <a:endParaRPr lang="ar-SA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1500198" cy="568324"/>
          </a:xfrm>
        </p:spPr>
        <p:txBody>
          <a:bodyPr>
            <a:noAutofit/>
          </a:bodyPr>
          <a:lstStyle/>
          <a:p>
            <a:r>
              <a:rPr lang="ar-SA" sz="2800" b="1" u="sng" dirty="0" smtClean="0"/>
              <a:t>تمارين</a:t>
            </a:r>
            <a:endParaRPr lang="ar-SA" sz="2800" b="1" u="sng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2571736" y="285728"/>
            <a:ext cx="6143668" cy="23574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أكتب برنامج</a:t>
            </a: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بلغة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C#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يعرض رسالة للمستخدم يطلب فيها إدخال حرف للقيام بعمل معين                كما في ( الشكل -1 ) :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إذا كان الاختيار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N 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 يدخل معلومات العنوان كما في الشكل-2: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فإذا كان الاختيار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M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 فيتم تعديل صندوق البريد والرمز البريد.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أما إذا كان الاختيار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C</a:t>
            </a:r>
            <a:r>
              <a:rPr lang="ar-SA" sz="1400" dirty="0" smtClean="0">
                <a:latin typeface="+mj-lt"/>
                <a:ea typeface="+mj-ea"/>
                <a:cs typeface="+mj-cs"/>
              </a:rPr>
              <a:t>فيمسح جميع البيانات المدخلة.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و إذا كان الاختيار </a:t>
            </a:r>
            <a:r>
              <a:rPr kumimoji="0" lang="en-US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</a:t>
            </a:r>
            <a:r>
              <a:rPr lang="ar-SA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فيعرض جميع بيانات العنوان بشكل منظم ومرتب كما في الشكل-3.</a:t>
            </a:r>
          </a:p>
          <a:p>
            <a:pPr marL="800100" lvl="1" indent="-342900" algn="r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إنهاء البرنامج يكون بإدخال </a:t>
            </a:r>
            <a:r>
              <a:rPr kumimoji="0" lang="en-US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 </a:t>
            </a: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ليتم عرض رسالة إنهاء.</a:t>
            </a:r>
            <a:endParaRPr kumimoji="0" lang="en-US" sz="1400" i="0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6215074" y="3071810"/>
            <a:ext cx="1928826" cy="27860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 anchor="t">
            <a:noAutofit/>
          </a:bodyPr>
          <a:lstStyle/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14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شكل- 2</a:t>
            </a:r>
            <a:r>
              <a:rPr kumimoji="0" lang="ar-SA" sz="140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الاسم مع اللقب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   الدولة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المدينة 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ar-SA" sz="1400" dirty="0" smtClean="0">
                <a:latin typeface="+mj-lt"/>
                <a:ea typeface="+mj-ea"/>
                <a:cs typeface="+mj-cs"/>
              </a:rPr>
              <a:t>   الرمز البريدي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14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صندوق البريد</a:t>
            </a: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الشارع</a:t>
            </a:r>
            <a:endParaRPr kumimoji="0" lang="ar-SA" sz="14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r" defTabSz="91440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ar-SA" sz="1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البريد الإلكتروني</a:t>
            </a:r>
            <a:endParaRPr kumimoji="0" lang="ar-SA" sz="14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28596" y="2857496"/>
            <a:ext cx="5072098" cy="30008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ar-SA" sz="1400" b="1" i="1" u="sng" dirty="0" smtClean="0">
                <a:solidFill>
                  <a:schemeClr val="tx1"/>
                </a:solidFill>
              </a:rPr>
              <a:t>شكل - 1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‘N’ : Create a new address.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‘M’ : Modify the address.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‘C’ : Clear the address.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‘D’ : Display the address.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‘Q’ : Quit from the program.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smtClean="0">
                <a:solidFill>
                  <a:prstClr val="black"/>
                </a:solidFill>
              </a:rPr>
              <a:t>Thank you,</a:t>
            </a:r>
            <a:endParaRPr lang="en-US" sz="14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43108" y="1928802"/>
            <a:ext cx="5072098" cy="42934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0"/>
              </a:spcBef>
            </a:pPr>
            <a:r>
              <a:rPr lang="ar-SA" sz="1400" b="1" i="1" u="sng" dirty="0" smtClean="0">
                <a:solidFill>
                  <a:schemeClr val="tx1"/>
                </a:solidFill>
              </a:rPr>
              <a:t>مربع - 3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     Your Address    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Eng. Ibrahim Al-</a:t>
            </a:r>
            <a:r>
              <a:rPr lang="en-US" sz="1400" dirty="0" err="1" smtClean="0">
                <a:solidFill>
                  <a:prstClr val="black"/>
                </a:solidFill>
              </a:rPr>
              <a:t>Dekhail</a:t>
            </a:r>
            <a:r>
              <a:rPr lang="en-US" sz="1400" dirty="0" smtClean="0">
                <a:solidFill>
                  <a:prstClr val="black"/>
                </a:solidFill>
              </a:rPr>
              <a:t>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“40” Street	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err="1" smtClean="0">
                <a:solidFill>
                  <a:prstClr val="black"/>
                </a:solidFill>
              </a:rPr>
              <a:t>P.O.Box</a:t>
            </a:r>
            <a:r>
              <a:rPr lang="en-US" sz="1400" dirty="0" smtClean="0">
                <a:solidFill>
                  <a:prstClr val="black"/>
                </a:solidFill>
              </a:rPr>
              <a:t> 5649	 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	Buraydah, 51432	  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Saudi Arabia                                     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en-US" sz="1400" dirty="0" smtClean="0">
                <a:solidFill>
                  <a:prstClr val="black"/>
                </a:solidFill>
              </a:rPr>
              <a:t>E-mail: </a:t>
            </a:r>
            <a:r>
              <a:rPr lang="en-US" sz="1400" dirty="0" smtClean="0">
                <a:solidFill>
                  <a:prstClr val="black"/>
                </a:solidFill>
                <a:hlinkClick r:id="rId2"/>
              </a:rPr>
              <a:t>idekhail@bct.edu.sa</a:t>
            </a:r>
            <a:r>
              <a:rPr lang="en-US" sz="1400" dirty="0" smtClean="0">
                <a:solidFill>
                  <a:prstClr val="black"/>
                </a:solidFill>
              </a:rPr>
              <a:t>	   *</a:t>
            </a:r>
          </a:p>
          <a:p>
            <a:pPr marL="1257300" lvl="2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*********************************</a:t>
            </a:r>
          </a:p>
          <a:p>
            <a:pPr marL="800100" lvl="1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Please, Enter on of the Latter above, Capital or Small is OK.</a:t>
            </a:r>
          </a:p>
          <a:p>
            <a:pPr marL="800100" lvl="1" indent="-342900" algn="l" rtl="0">
              <a:lnSpc>
                <a:spcPct val="150000"/>
              </a:lnSpc>
              <a:spcBef>
                <a:spcPct val="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To specify your choice:</a:t>
            </a:r>
            <a:endParaRPr lang="ar-SA" dirty="0"/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3643306" y="214290"/>
            <a:ext cx="1500198" cy="568324"/>
          </a:xfrm>
        </p:spPr>
        <p:txBody>
          <a:bodyPr>
            <a:noAutofit/>
          </a:bodyPr>
          <a:lstStyle/>
          <a:p>
            <a:r>
              <a:rPr lang="ar-SA" sz="2800" b="1" u="sng" dirty="0" smtClean="0"/>
              <a:t>تمارين</a:t>
            </a:r>
            <a:endParaRPr lang="ar-SA" sz="2800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عنوان 1"/>
          <p:cNvSpPr>
            <a:spLocks noGrp="1"/>
          </p:cNvSpPr>
          <p:nvPr>
            <p:ph type="title"/>
          </p:nvPr>
        </p:nvSpPr>
        <p:spPr>
          <a:xfrm>
            <a:off x="3276600" y="609600"/>
            <a:ext cx="2664384" cy="523220"/>
          </a:xfr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+mn-lt"/>
                <a:ea typeface="+mn-ea"/>
                <a:cs typeface="+mn-cs"/>
              </a:rPr>
              <a:t>The If Statement</a:t>
            </a:r>
            <a:endParaRPr lang="ar-SA" sz="2800" b="1" u="sng" dirty="0">
              <a:latin typeface="+mn-lt"/>
              <a:ea typeface="+mn-ea"/>
              <a:cs typeface="+mn-cs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990600" y="1676400"/>
            <a:ext cx="29718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Condition_1</a:t>
            </a:r>
            <a:r>
              <a:rPr lang="en-US" sz="2000" dirty="0" smtClean="0"/>
              <a:t>){</a:t>
            </a:r>
          </a:p>
          <a:p>
            <a:pPr algn="l" rtl="0"/>
            <a:r>
              <a:rPr lang="en-US" sz="2000" dirty="0" smtClean="0"/>
              <a:t>    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Statement </a:t>
            </a:r>
          </a:p>
          <a:p>
            <a:pPr algn="l" rtl="0"/>
            <a:r>
              <a:rPr lang="en-US" sz="2000" dirty="0" smtClean="0"/>
              <a:t>}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990600" y="3505200"/>
            <a:ext cx="2971800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Condition_1</a:t>
            </a:r>
            <a:r>
              <a:rPr lang="en-US" sz="2000" dirty="0" smtClean="0"/>
              <a:t>){</a:t>
            </a:r>
          </a:p>
          <a:p>
            <a:pPr algn="l" rtl="0"/>
            <a:r>
              <a:rPr lang="en-US" sz="2000" dirty="0" smtClean="0"/>
              <a:t>        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Statement</a:t>
            </a:r>
            <a:r>
              <a:rPr lang="en-US" sz="2000" dirty="0" smtClean="0"/>
              <a:t> </a:t>
            </a:r>
          </a:p>
          <a:p>
            <a:pPr algn="l" rtl="0"/>
            <a:r>
              <a:rPr lang="en-US" sz="2000" dirty="0" smtClean="0"/>
              <a:t>} 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</a:t>
            </a:r>
            <a:r>
              <a:rPr lang="en-US" sz="2000" dirty="0" smtClean="0"/>
              <a:t> {</a:t>
            </a:r>
            <a:endParaRPr lang="ar-SA" sz="2000" dirty="0" smtClean="0"/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  //Statement</a:t>
            </a:r>
          </a:p>
          <a:p>
            <a:pPr algn="l" rtl="0"/>
            <a:r>
              <a:rPr lang="en-US" sz="2000" dirty="0" smtClean="0"/>
              <a:t>}</a:t>
            </a:r>
            <a:endParaRPr lang="ar-SA" sz="2000" dirty="0"/>
          </a:p>
        </p:txBody>
      </p:sp>
      <p:sp>
        <p:nvSpPr>
          <p:cNvPr id="9" name="مستطيل 8"/>
          <p:cNvSpPr/>
          <p:nvPr/>
        </p:nvSpPr>
        <p:spPr>
          <a:xfrm>
            <a:off x="4038600" y="1676400"/>
            <a:ext cx="3657600" cy="16312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 </a:t>
            </a:r>
            <a:r>
              <a:rPr lang="en-US" sz="2000" dirty="0" smtClean="0">
                <a:solidFill>
                  <a:schemeClr val="tx1"/>
                </a:solidFill>
              </a:rPr>
              <a:t>x = 0;</a:t>
            </a:r>
          </a:p>
          <a:p>
            <a:pPr algn="l" rtl="0"/>
            <a:endParaRPr lang="en-US" sz="20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(x == 0){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= 0”);</a:t>
            </a:r>
          </a:p>
          <a:p>
            <a:pPr algn="l" rtl="0"/>
            <a:r>
              <a:rPr lang="en-US" sz="2000" dirty="0" smtClean="0"/>
              <a:t>} </a:t>
            </a:r>
          </a:p>
        </p:txBody>
      </p:sp>
      <p:sp>
        <p:nvSpPr>
          <p:cNvPr id="12" name="مستطيل 11"/>
          <p:cNvSpPr/>
          <p:nvPr/>
        </p:nvSpPr>
        <p:spPr>
          <a:xfrm>
            <a:off x="4038600" y="3468231"/>
            <a:ext cx="3657600" cy="224676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 </a:t>
            </a:r>
            <a:r>
              <a:rPr lang="en-US" sz="2000" dirty="0" smtClean="0">
                <a:solidFill>
                  <a:schemeClr val="tx1"/>
                </a:solidFill>
              </a:rPr>
              <a:t>x = 0;</a:t>
            </a:r>
          </a:p>
          <a:p>
            <a:pPr algn="l" rtl="0"/>
            <a:endParaRPr lang="en-US" sz="20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(x &gt;0){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&gt; 0”);</a:t>
            </a:r>
          </a:p>
          <a:p>
            <a:pPr algn="l" rtl="0"/>
            <a:r>
              <a:rPr lang="en-US" sz="2000" dirty="0" smtClean="0"/>
              <a:t>}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</a:t>
            </a:r>
            <a:r>
              <a:rPr lang="en-US" sz="2000" dirty="0" smtClean="0"/>
              <a:t> 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&lt;= 0”);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}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>
          <a:xfrm>
            <a:off x="1066800" y="3386078"/>
            <a:ext cx="2971800" cy="28623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Condition_1</a:t>
            </a:r>
            <a:r>
              <a:rPr lang="en-US" sz="2000" dirty="0" smtClean="0"/>
              <a:t>){</a:t>
            </a:r>
          </a:p>
          <a:p>
            <a:pPr algn="l" rtl="0"/>
            <a:r>
              <a:rPr lang="en-US" sz="2000" dirty="0" smtClean="0"/>
              <a:t>	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 Statement</a:t>
            </a:r>
          </a:p>
          <a:p>
            <a:pPr algn="l" rtl="0"/>
            <a:r>
              <a:rPr lang="en-US" sz="2000" dirty="0" smtClean="0"/>
              <a:t>}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Condition_2</a:t>
            </a:r>
            <a:r>
              <a:rPr lang="en-US" sz="2000" dirty="0" smtClean="0"/>
              <a:t>){</a:t>
            </a:r>
            <a:endParaRPr lang="ar-SA" sz="2000" dirty="0" smtClean="0"/>
          </a:p>
          <a:p>
            <a:pPr algn="l" rtl="0"/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//Statement</a:t>
            </a:r>
          </a:p>
          <a:p>
            <a:pPr algn="l" rtl="0"/>
            <a:r>
              <a:rPr lang="en-US" sz="2000" dirty="0" smtClean="0"/>
              <a:t>}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else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Condition_3</a:t>
            </a:r>
            <a:r>
              <a:rPr lang="en-US" sz="2000" dirty="0" smtClean="0"/>
              <a:t>){</a:t>
            </a:r>
          </a:p>
          <a:p>
            <a:pPr algn="l" rtl="0"/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//Statement</a:t>
            </a:r>
          </a:p>
          <a:p>
            <a:pPr algn="l" rtl="0"/>
            <a:r>
              <a:rPr lang="en-US" sz="2000" dirty="0" smtClean="0"/>
              <a:t>}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 </a:t>
            </a:r>
            <a:r>
              <a:rPr lang="en-US" sz="2000" dirty="0" smtClean="0"/>
              <a:t>{</a:t>
            </a:r>
          </a:p>
          <a:p>
            <a:pPr algn="l" rtl="0"/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//Statement</a:t>
            </a:r>
            <a:r>
              <a:rPr lang="en-US" sz="2000" dirty="0" smtClean="0"/>
              <a:t>; </a:t>
            </a:r>
          </a:p>
          <a:p>
            <a:pPr algn="l" rtl="0"/>
            <a:r>
              <a:rPr lang="en-US" sz="2000" dirty="0" smtClean="0"/>
              <a:t>}</a:t>
            </a:r>
            <a:endParaRPr lang="ar-SA" sz="2000" dirty="0"/>
          </a:p>
        </p:txBody>
      </p:sp>
      <p:sp>
        <p:nvSpPr>
          <p:cNvPr id="11" name="مستطيل 10"/>
          <p:cNvSpPr/>
          <p:nvPr/>
        </p:nvSpPr>
        <p:spPr>
          <a:xfrm>
            <a:off x="1066800" y="1219200"/>
            <a:ext cx="2971800" cy="1631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Condition_1</a:t>
            </a:r>
            <a:r>
              <a:rPr lang="en-US" sz="2000" dirty="0" smtClean="0"/>
              <a:t>){</a:t>
            </a:r>
          </a:p>
          <a:p>
            <a:pPr algn="l" rtl="0"/>
            <a:r>
              <a:rPr lang="en-US" sz="2000" dirty="0" smtClean="0"/>
              <a:t>	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Statement</a:t>
            </a:r>
            <a:r>
              <a:rPr lang="en-US" sz="2000" dirty="0" smtClean="0"/>
              <a:t> </a:t>
            </a:r>
          </a:p>
          <a:p>
            <a:pPr algn="l" rtl="0"/>
            <a:r>
              <a:rPr lang="en-US" sz="2000" dirty="0" smtClean="0"/>
              <a:t>}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</a:t>
            </a:r>
            <a:r>
              <a:rPr lang="en-US" sz="2000" dirty="0" err="1" smtClean="0"/>
              <a:t>Condition_2</a:t>
            </a:r>
            <a:r>
              <a:rPr lang="en-US" sz="2000" dirty="0" smtClean="0"/>
              <a:t>){</a:t>
            </a:r>
            <a:endParaRPr lang="ar-SA" sz="2000" dirty="0" smtClean="0"/>
          </a:p>
          <a:p>
            <a:pPr algn="l" rtl="0"/>
            <a:r>
              <a:rPr lang="en-US" sz="2000" dirty="0" smtClean="0"/>
              <a:t>	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//Statement</a:t>
            </a:r>
          </a:p>
          <a:p>
            <a:pPr algn="l" rtl="0"/>
            <a:r>
              <a:rPr lang="en-US" sz="2000" dirty="0" smtClean="0"/>
              <a:t>}</a:t>
            </a:r>
            <a:endParaRPr lang="ar-SA" sz="2000" dirty="0"/>
          </a:p>
        </p:txBody>
      </p:sp>
      <p:sp>
        <p:nvSpPr>
          <p:cNvPr id="9" name="مستطيل 8"/>
          <p:cNvSpPr/>
          <p:nvPr/>
        </p:nvSpPr>
        <p:spPr>
          <a:xfrm>
            <a:off x="4114800" y="1219200"/>
            <a:ext cx="3657600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 </a:t>
            </a:r>
            <a:r>
              <a:rPr lang="en-US" sz="2000" dirty="0" smtClean="0">
                <a:solidFill>
                  <a:schemeClr val="tx1"/>
                </a:solidFill>
              </a:rPr>
              <a:t>x = 0;</a:t>
            </a:r>
          </a:p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(x &gt;0){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&gt; 0”);</a:t>
            </a:r>
          </a:p>
          <a:p>
            <a:pPr algn="l" rtl="0"/>
            <a:r>
              <a:rPr lang="en-US" sz="2000" dirty="0" smtClean="0"/>
              <a:t>}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 if(x&lt;0) </a:t>
            </a:r>
            <a:r>
              <a:rPr lang="en-US" sz="2000" dirty="0" smtClean="0"/>
              <a:t>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&lt; 0”);</a:t>
            </a:r>
          </a:p>
          <a:p>
            <a:pPr algn="l" rtl="0"/>
            <a:r>
              <a:rPr lang="en-US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4114800" y="3352800"/>
            <a:ext cx="3657600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 </a:t>
            </a:r>
            <a:r>
              <a:rPr lang="en-US" sz="2000" dirty="0" smtClean="0">
                <a:solidFill>
                  <a:schemeClr val="tx1"/>
                </a:solidFill>
              </a:rPr>
              <a:t>x = -3;</a:t>
            </a:r>
          </a:p>
          <a:p>
            <a:pPr algn="l" rtl="0"/>
            <a:endParaRPr lang="en-US" sz="20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if</a:t>
            </a:r>
            <a:r>
              <a:rPr lang="en-US" sz="2000" dirty="0" smtClean="0"/>
              <a:t> (x &gt; 0){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&gt; 0”);</a:t>
            </a:r>
          </a:p>
          <a:p>
            <a:pPr algn="l" rtl="0"/>
            <a:r>
              <a:rPr lang="en-US" sz="2000" dirty="0" smtClean="0"/>
              <a:t>} 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else if(x &lt; 0) </a:t>
            </a:r>
            <a:r>
              <a:rPr lang="en-US" sz="2000" dirty="0" smtClean="0"/>
              <a:t>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&lt; 0”);</a:t>
            </a:r>
          </a:p>
          <a:p>
            <a:pPr algn="l" rtl="0"/>
            <a:r>
              <a:rPr lang="en-US" sz="2000" dirty="0" smtClean="0">
                <a:solidFill>
                  <a:schemeClr val="tx1"/>
                </a:solidFill>
              </a:rPr>
              <a:t>}</a:t>
            </a:r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else </a:t>
            </a:r>
            <a:r>
              <a:rPr lang="en-US" sz="2000" dirty="0" smtClean="0"/>
              <a:t>{</a:t>
            </a:r>
          </a:p>
          <a:p>
            <a:pPr algn="l" rtl="0"/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      Console.WriteLine(“ x = 0”);</a:t>
            </a:r>
          </a:p>
          <a:p>
            <a:pPr algn="l" rtl="0"/>
            <a:r>
              <a:rPr lang="en-US" sz="2000" dirty="0" smtClean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" name="عنوان 1"/>
          <p:cNvSpPr>
            <a:spLocks noGrp="1"/>
          </p:cNvSpPr>
          <p:nvPr>
            <p:ph type="title"/>
          </p:nvPr>
        </p:nvSpPr>
        <p:spPr>
          <a:xfrm>
            <a:off x="3200400" y="228600"/>
            <a:ext cx="2664384" cy="523220"/>
          </a:xfr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+mn-lt"/>
                <a:ea typeface="+mn-ea"/>
                <a:cs typeface="+mn-cs"/>
              </a:rPr>
              <a:t>The If Statement</a:t>
            </a:r>
            <a:endParaRPr lang="ar-SA" sz="2800" b="1" u="sng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228600" y="1828800"/>
            <a:ext cx="4191000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pPr algn="l" rtl="0"/>
            <a:r>
              <a:rPr lang="en-US" sz="1400" b="1" i="1" u="sng" dirty="0" err="1" smtClean="0"/>
              <a:t>Example1</a:t>
            </a:r>
            <a:r>
              <a:rPr lang="en-US" sz="1400" b="1" i="1" u="sng" dirty="0" smtClean="0"/>
              <a:t>:</a:t>
            </a:r>
          </a:p>
          <a:p>
            <a:pPr algn="l" rtl="0"/>
            <a:endParaRPr lang="en-US" sz="1400" dirty="0" smtClean="0"/>
          </a:p>
          <a:p>
            <a:pPr algn="l" rtl="0"/>
            <a:r>
              <a:rPr lang="en-US" sz="1400" dirty="0" smtClean="0"/>
              <a:t> class </a:t>
            </a:r>
            <a:r>
              <a:rPr lang="en-US" sz="1400" dirty="0" err="1" smtClean="0"/>
              <a:t>CastTest</a:t>
            </a:r>
            <a:endParaRPr lang="en-US" sz="1400" dirty="0" smtClean="0"/>
          </a:p>
          <a:p>
            <a:pPr algn="l" rtl="0"/>
            <a:r>
              <a:rPr lang="ar-SA" sz="1400" dirty="0" smtClean="0"/>
              <a:t>    </a:t>
            </a:r>
            <a:r>
              <a:rPr lang="en-US" sz="1400" dirty="0" smtClean="0"/>
              <a:t>{</a:t>
            </a:r>
            <a:endParaRPr lang="ar-SA" sz="1400" dirty="0" smtClean="0"/>
          </a:p>
          <a:p>
            <a:pPr algn="l" rtl="0"/>
            <a:r>
              <a:rPr lang="en-US" sz="1400" dirty="0" smtClean="0"/>
              <a:t>        static void Main(string[] </a:t>
            </a:r>
            <a:r>
              <a:rPr lang="en-US" sz="1400" dirty="0" err="1" smtClean="0"/>
              <a:t>args</a:t>
            </a:r>
            <a:r>
              <a:rPr lang="en-US" sz="1400" dirty="0" smtClean="0"/>
              <a:t>)</a:t>
            </a:r>
          </a:p>
          <a:p>
            <a:pPr algn="l" rtl="0"/>
            <a:r>
              <a:rPr lang="ar-SA" sz="1400" dirty="0" smtClean="0"/>
              <a:t>      </a:t>
            </a:r>
            <a:r>
              <a:rPr lang="en-US" sz="1400" dirty="0" smtClean="0"/>
              <a:t>{</a:t>
            </a:r>
            <a:endParaRPr lang="ar-SA" sz="1400" dirty="0" smtClean="0"/>
          </a:p>
          <a:p>
            <a:pPr algn="l" rtl="0"/>
            <a:r>
              <a:rPr lang="en-US" sz="1400" dirty="0" smtClean="0"/>
              <a:t>            Console.Write("</a:t>
            </a:r>
            <a:r>
              <a:rPr lang="en-US" sz="1400" dirty="0" err="1" smtClean="0"/>
              <a:t>Ente</a:t>
            </a:r>
            <a:r>
              <a:rPr lang="en-US" sz="1400" dirty="0" smtClean="0"/>
              <a:t> the Value x :");</a:t>
            </a:r>
          </a:p>
          <a:p>
            <a:pPr algn="l" rtl="0"/>
            <a:r>
              <a:rPr lang="en-US" sz="1400" dirty="0" smtClean="0"/>
              <a:t>            try</a:t>
            </a:r>
          </a:p>
          <a:p>
            <a:pPr algn="l" rtl="0"/>
            <a:r>
              <a:rPr lang="ar-SA" sz="1400" dirty="0" smtClean="0"/>
              <a:t>         </a:t>
            </a:r>
            <a:r>
              <a:rPr lang="en-US" sz="1400" dirty="0" smtClean="0"/>
              <a:t>{</a:t>
            </a:r>
          </a:p>
          <a:p>
            <a:pPr algn="l" rtl="0"/>
            <a:r>
              <a:rPr lang="en-US" sz="1400" dirty="0" smtClean="0"/>
              <a:t>                //int x = </a:t>
            </a:r>
            <a:r>
              <a:rPr lang="en-US" sz="1400" dirty="0" err="1" smtClean="0"/>
              <a:t>int.Parse</a:t>
            </a:r>
            <a:r>
              <a:rPr lang="en-US" sz="1400" dirty="0" smtClean="0"/>
              <a:t>(</a:t>
            </a:r>
            <a:r>
              <a:rPr lang="en-US" sz="1400" dirty="0" err="1" smtClean="0"/>
              <a:t>Console.ReadLine</a:t>
            </a:r>
            <a:r>
              <a:rPr lang="en-US" sz="1400" dirty="0" smtClean="0"/>
              <a:t>());</a:t>
            </a:r>
          </a:p>
          <a:p>
            <a:pPr algn="l" rtl="0"/>
            <a:r>
              <a:rPr lang="en-US" sz="1400" dirty="0" smtClean="0"/>
              <a:t>                int x = </a:t>
            </a:r>
            <a:r>
              <a:rPr lang="en-US" sz="1400" dirty="0" err="1" smtClean="0"/>
              <a:t>Convert.ToInt32</a:t>
            </a:r>
            <a:r>
              <a:rPr lang="en-US" sz="1400" dirty="0" smtClean="0"/>
              <a:t>(</a:t>
            </a:r>
            <a:r>
              <a:rPr lang="en-US" sz="1400" dirty="0" err="1" smtClean="0"/>
              <a:t>Console.ReadLine</a:t>
            </a:r>
            <a:r>
              <a:rPr lang="en-US" sz="1400" dirty="0" smtClean="0"/>
              <a:t>());</a:t>
            </a:r>
          </a:p>
          <a:p>
            <a:pPr algn="l" rtl="0"/>
            <a:endParaRPr lang="ar-SA" sz="1400" dirty="0" smtClean="0"/>
          </a:p>
          <a:p>
            <a:pPr algn="l" rtl="0"/>
            <a:r>
              <a:rPr lang="en-US" sz="1400" dirty="0" smtClean="0"/>
              <a:t>                if (x &gt; 0)</a:t>
            </a:r>
          </a:p>
          <a:p>
            <a:pPr algn="l" rtl="0"/>
            <a:r>
              <a:rPr lang="ar-SA" sz="1400" dirty="0" smtClean="0"/>
              <a:t>  </a:t>
            </a:r>
            <a:r>
              <a:rPr lang="en-US" sz="1400" dirty="0" smtClean="0"/>
              <a:t> </a:t>
            </a:r>
            <a:r>
              <a:rPr lang="ar-SA" sz="1400" dirty="0" smtClean="0"/>
              <a:t>          </a:t>
            </a:r>
            <a:r>
              <a:rPr lang="en-US" sz="1400" dirty="0" smtClean="0"/>
              <a:t>{</a:t>
            </a:r>
            <a:endParaRPr lang="ar-SA" sz="1400" dirty="0" smtClean="0"/>
          </a:p>
          <a:p>
            <a:pPr algn="l" rtl="0"/>
            <a:r>
              <a:rPr lang="en-US" sz="1400" dirty="0" smtClean="0"/>
              <a:t>                    Console.WriteLine(" x Greater than  zero");</a:t>
            </a:r>
          </a:p>
          <a:p>
            <a:pPr algn="l" rtl="0"/>
            <a:r>
              <a:rPr lang="ar-SA" sz="1400" dirty="0" smtClean="0"/>
              <a:t>              </a:t>
            </a:r>
            <a:r>
              <a:rPr lang="en-US" sz="1400" dirty="0" smtClean="0"/>
              <a:t>}</a:t>
            </a:r>
            <a:endParaRPr lang="ar-SA" sz="1400" dirty="0" smtClean="0"/>
          </a:p>
        </p:txBody>
      </p:sp>
      <p:sp>
        <p:nvSpPr>
          <p:cNvPr id="7" name="مستطيل 6"/>
          <p:cNvSpPr/>
          <p:nvPr/>
        </p:nvSpPr>
        <p:spPr>
          <a:xfrm>
            <a:off x="4572000" y="1844457"/>
            <a:ext cx="4267200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1400" dirty="0" smtClean="0"/>
              <a:t> else if (x == 0)</a:t>
            </a:r>
          </a:p>
          <a:p>
            <a:pPr algn="l" rtl="0"/>
            <a:r>
              <a:rPr lang="en-US" sz="1400" dirty="0" smtClean="0"/>
              <a:t> {</a:t>
            </a:r>
            <a:r>
              <a:rPr lang="ar-SA" sz="1400" dirty="0" smtClean="0"/>
              <a:t>         </a:t>
            </a:r>
            <a:endParaRPr lang="en-US" sz="1400" dirty="0" smtClean="0"/>
          </a:p>
          <a:p>
            <a:pPr algn="l" rtl="0"/>
            <a:r>
              <a:rPr lang="en-US" sz="1400" dirty="0" smtClean="0"/>
              <a:t>        Console.WriteLine(" x equal to zero ");</a:t>
            </a:r>
          </a:p>
          <a:p>
            <a:pPr algn="l" rtl="0"/>
            <a:r>
              <a:rPr lang="en-US" sz="1400" dirty="0" smtClean="0"/>
              <a:t> }</a:t>
            </a:r>
            <a:endParaRPr lang="ar-SA" sz="1400" dirty="0" smtClean="0"/>
          </a:p>
          <a:p>
            <a:pPr algn="l" rtl="0"/>
            <a:r>
              <a:rPr lang="en-US" sz="1400" dirty="0" smtClean="0"/>
              <a:t> else</a:t>
            </a:r>
          </a:p>
          <a:p>
            <a:pPr algn="l" rtl="0"/>
            <a:r>
              <a:rPr lang="ar-SA" sz="1400" dirty="0" smtClean="0"/>
              <a:t> </a:t>
            </a:r>
            <a:r>
              <a:rPr lang="en-US" sz="1400" dirty="0" smtClean="0"/>
              <a:t>{</a:t>
            </a:r>
            <a:endParaRPr lang="ar-SA" sz="1400" dirty="0" smtClean="0"/>
          </a:p>
          <a:p>
            <a:pPr algn="l" rtl="0"/>
            <a:r>
              <a:rPr lang="en-US" sz="1400" dirty="0" smtClean="0"/>
              <a:t>          Console.WriteLine(" x Smaller than zero");</a:t>
            </a:r>
          </a:p>
          <a:p>
            <a:pPr algn="l" rtl="0"/>
            <a:r>
              <a:rPr lang="en-US" sz="1400" dirty="0" smtClean="0"/>
              <a:t>  }</a:t>
            </a:r>
          </a:p>
          <a:p>
            <a:pPr algn="l" rtl="0"/>
            <a:r>
              <a:rPr lang="en-US" sz="1400" dirty="0" smtClean="0"/>
              <a:t>   catch (Exception e)</a:t>
            </a:r>
          </a:p>
          <a:p>
            <a:pPr algn="l" rtl="0"/>
            <a:r>
              <a:rPr lang="ar-SA" sz="1400" dirty="0" smtClean="0"/>
              <a:t> </a:t>
            </a:r>
            <a:r>
              <a:rPr lang="en-US" sz="1400" dirty="0" smtClean="0"/>
              <a:t>{</a:t>
            </a:r>
            <a:endParaRPr lang="ar-SA" sz="1400" dirty="0" smtClean="0"/>
          </a:p>
          <a:p>
            <a:pPr algn="l" rtl="0"/>
            <a:r>
              <a:rPr lang="en-US" sz="1400" dirty="0" smtClean="0"/>
              <a:t>           </a:t>
            </a:r>
            <a:r>
              <a:rPr lang="en-US" sz="1400" dirty="0" err="1" smtClean="0"/>
              <a:t>Console.WriteLine</a:t>
            </a:r>
            <a:r>
              <a:rPr lang="en-US" sz="1400" dirty="0" smtClean="0"/>
              <a:t>(</a:t>
            </a:r>
            <a:r>
              <a:rPr lang="en-US" sz="1400" dirty="0" err="1" smtClean="0"/>
              <a:t>e.Message</a:t>
            </a:r>
            <a:r>
              <a:rPr lang="en-US" sz="1400" dirty="0" smtClean="0"/>
              <a:t>);</a:t>
            </a:r>
          </a:p>
          <a:p>
            <a:pPr algn="l" rtl="0"/>
            <a:r>
              <a:rPr lang="en-US" sz="1400" dirty="0" smtClean="0"/>
              <a:t>           Console.WriteLine("you enter illegal Character");</a:t>
            </a:r>
          </a:p>
          <a:p>
            <a:pPr algn="l" rtl="0"/>
            <a:r>
              <a:rPr lang="en-US" sz="1400" dirty="0" smtClean="0"/>
              <a:t>  }</a:t>
            </a:r>
          </a:p>
          <a:p>
            <a:pPr algn="l" rtl="0"/>
            <a:r>
              <a:rPr lang="en-US" sz="1400" dirty="0" smtClean="0"/>
              <a:t>            </a:t>
            </a:r>
            <a:r>
              <a:rPr lang="en-US" sz="1400" dirty="0" err="1" smtClean="0"/>
              <a:t>Console.ReadLine</a:t>
            </a:r>
            <a:r>
              <a:rPr lang="en-US" sz="1400" dirty="0" smtClean="0"/>
              <a:t>();</a:t>
            </a:r>
          </a:p>
          <a:p>
            <a:pPr algn="l" rtl="0"/>
            <a:r>
              <a:rPr lang="en-US" sz="1400" dirty="0" smtClean="0"/>
              <a:t>  }</a:t>
            </a:r>
          </a:p>
          <a:p>
            <a:pPr algn="l" rtl="0"/>
            <a:r>
              <a:rPr lang="en-US" sz="1400" dirty="0" smtClean="0"/>
              <a:t>}</a:t>
            </a:r>
            <a:endParaRPr lang="ar-SA" sz="1400" dirty="0"/>
          </a:p>
        </p:txBody>
      </p:sp>
      <p:sp>
        <p:nvSpPr>
          <p:cNvPr id="9" name="عنوان 1"/>
          <p:cNvSpPr>
            <a:spLocks noGrp="1"/>
          </p:cNvSpPr>
          <p:nvPr>
            <p:ph type="title"/>
          </p:nvPr>
        </p:nvSpPr>
        <p:spPr>
          <a:xfrm>
            <a:off x="3200400" y="609600"/>
            <a:ext cx="2664384" cy="523220"/>
          </a:xfr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+mn-lt"/>
                <a:ea typeface="+mn-ea"/>
                <a:cs typeface="+mn-cs"/>
              </a:rPr>
              <a:t>The If Statement</a:t>
            </a:r>
            <a:endParaRPr lang="ar-SA" sz="2800" b="1" u="sng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1066800" y="1155442"/>
            <a:ext cx="6400800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1600" b="1" i="1" u="sng" dirty="0" err="1" smtClean="0"/>
              <a:t>Example2</a:t>
            </a:r>
            <a:r>
              <a:rPr lang="en-US" sz="1600" b="1" i="1" u="sng" dirty="0" smtClean="0"/>
              <a:t>:</a:t>
            </a:r>
          </a:p>
          <a:p>
            <a:pPr algn="l" rtl="0"/>
            <a:endParaRPr lang="en-US" sz="1600" dirty="0" smtClean="0">
              <a:latin typeface="Andalus" pitchFamily="2" charset="-78"/>
              <a:cs typeface="Andalus" pitchFamily="2" charset="-78"/>
            </a:endParaRP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public class IfTest 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{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public static void Main() 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{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Console.Write("Enter a character: ");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char c = (char) Console.Read();</a:t>
            </a:r>
          </a:p>
          <a:p>
            <a:pPr algn="l" rtl="0"/>
            <a:endParaRPr lang="en-US" sz="1600" dirty="0" smtClean="0">
              <a:latin typeface="Andalus" pitchFamily="2" charset="-78"/>
              <a:cs typeface="Andalus" pitchFamily="2" charset="-78"/>
            </a:endParaRP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if (Char.IsUpper(c)) 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       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2" charset="-78"/>
                <a:cs typeface="Andalus" pitchFamily="2" charset="-78"/>
              </a:rPr>
              <a:t>Console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.WriteLine("</a:t>
            </a:r>
            <a:r>
              <a:rPr lang="en-US" sz="1600" dirty="0" smtClean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The character is uppercase.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");   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else if (Char.IsLower(c))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      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2" charset="-78"/>
                <a:cs typeface="Andalus" pitchFamily="2" charset="-78"/>
              </a:rPr>
              <a:t> Console.</a:t>
            </a:r>
            <a:r>
              <a:rPr lang="en-US" sz="16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WriteLine("</a:t>
            </a:r>
            <a:r>
              <a:rPr lang="en-US" sz="1600" dirty="0" smtClean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The character is lowercase.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");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else if (Char.IsDigit(c))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        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2" charset="-78"/>
                <a:cs typeface="Andalus" pitchFamily="2" charset="-78"/>
              </a:rPr>
              <a:t>Console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.WriteLine("</a:t>
            </a:r>
            <a:r>
              <a:rPr lang="en-US" sz="1600" dirty="0" smtClean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The character is a number.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");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else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           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2" charset="-78"/>
                <a:cs typeface="Andalus" pitchFamily="2" charset="-78"/>
              </a:rPr>
              <a:t>Console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.WriteLine("</a:t>
            </a:r>
            <a:r>
              <a:rPr lang="en-US" sz="1600" dirty="0" smtClean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The character is not alphanumeric.</a:t>
            </a:r>
            <a:r>
              <a:rPr lang="en-US" sz="1600" dirty="0" smtClean="0">
                <a:latin typeface="Andalus" pitchFamily="2" charset="-78"/>
                <a:cs typeface="Andalus" pitchFamily="2" charset="-78"/>
              </a:rPr>
              <a:t>");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   }</a:t>
            </a:r>
          </a:p>
          <a:p>
            <a:pPr algn="l" rtl="0"/>
            <a:r>
              <a:rPr lang="en-US" sz="1600" dirty="0" smtClean="0">
                <a:latin typeface="Andalus" pitchFamily="2" charset="-78"/>
                <a:cs typeface="Andalus" pitchFamily="2" charset="-78"/>
              </a:rPr>
              <a:t>}</a:t>
            </a:r>
            <a:endParaRPr lang="ar-SA" sz="16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8" name="عنوان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2664384" cy="523220"/>
          </a:xfr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latin typeface="+mn-lt"/>
                <a:ea typeface="+mn-ea"/>
                <a:cs typeface="+mn-cs"/>
              </a:rPr>
              <a:t>The If Statement</a:t>
            </a:r>
            <a:endParaRPr lang="ar-SA" sz="2800" b="1" u="sng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495800" cy="60960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Switch Statement</a:t>
            </a:r>
            <a:endParaRPr lang="ar-SA" sz="2800" b="1" u="sng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381000" y="1676400"/>
            <a:ext cx="3657600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//declare  variable </a:t>
            </a:r>
            <a:r>
              <a:rPr lang="en-US" i="1" dirty="0" err="1" smtClean="0"/>
              <a:t>switch_expression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switch (</a:t>
            </a:r>
            <a:r>
              <a:rPr lang="en-US" i="1" dirty="0" err="1" smtClean="0"/>
              <a:t>switch_expression</a:t>
            </a:r>
            <a:r>
              <a:rPr lang="en-US" dirty="0" smtClean="0"/>
              <a:t>)</a:t>
            </a:r>
          </a:p>
          <a:p>
            <a:pPr algn="l" rtl="0"/>
            <a:r>
              <a:rPr lang="en-US" dirty="0" smtClean="0"/>
              <a:t>{</a:t>
            </a:r>
          </a:p>
          <a:p>
            <a:pPr lvl="1" algn="l" rtl="0"/>
            <a:r>
              <a:rPr lang="en-US" dirty="0" smtClean="0"/>
              <a:t>case 1:  // Statements</a:t>
            </a:r>
          </a:p>
          <a:p>
            <a:pPr lvl="1" algn="l" rtl="0"/>
            <a:r>
              <a:rPr lang="en-US" dirty="0" smtClean="0"/>
              <a:t>         break; </a:t>
            </a:r>
          </a:p>
          <a:p>
            <a:pPr lvl="1" algn="l" rtl="0"/>
            <a:r>
              <a:rPr lang="en-US" dirty="0" smtClean="0"/>
              <a:t>case 2: // Statements</a:t>
            </a:r>
          </a:p>
          <a:p>
            <a:pPr lvl="1" algn="l" rtl="0"/>
            <a:r>
              <a:rPr lang="en-US" dirty="0" smtClean="0"/>
              <a:t>         break; </a:t>
            </a:r>
          </a:p>
          <a:p>
            <a:pPr lvl="1" algn="l" rtl="0"/>
            <a:r>
              <a:rPr lang="en-US" dirty="0" smtClean="0"/>
              <a:t>default:   // Statements</a:t>
            </a:r>
          </a:p>
          <a:p>
            <a:pPr lvl="1" algn="l" rtl="0"/>
            <a:r>
              <a:rPr lang="en-US" dirty="0" smtClean="0"/>
              <a:t>         break; </a:t>
            </a:r>
          </a:p>
          <a:p>
            <a:pPr algn="l" rtl="0"/>
            <a:r>
              <a:rPr lang="en-US" dirty="0" smtClean="0"/>
              <a:t>} </a:t>
            </a:r>
            <a:endParaRPr lang="ar-SA" dirty="0"/>
          </a:p>
        </p:txBody>
      </p:sp>
      <p:sp>
        <p:nvSpPr>
          <p:cNvPr id="7" name="مستطيل 6"/>
          <p:cNvSpPr/>
          <p:nvPr/>
        </p:nvSpPr>
        <p:spPr>
          <a:xfrm>
            <a:off x="4191000" y="1765280"/>
            <a:ext cx="4648200" cy="34163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b="1" dirty="0" smtClean="0"/>
              <a:t>قاعدتين أساسيتين لكتابة جملة </a:t>
            </a:r>
            <a:r>
              <a:rPr lang="en-US" b="1" dirty="0" smtClean="0"/>
              <a:t>switch</a:t>
            </a:r>
            <a:r>
              <a:rPr lang="ar-SA" b="1" dirty="0" smtClean="0"/>
              <a:t> بشكل صحيح: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تعريف متغير من الأنواع التالية:</a:t>
            </a:r>
          </a:p>
          <a:p>
            <a:pPr marL="342900" indent="-342900" algn="r" rtl="1">
              <a:lnSpc>
                <a:spcPct val="150000"/>
              </a:lnSpc>
            </a:pPr>
            <a:r>
              <a:rPr lang="ar-SA" dirty="0" smtClean="0"/>
              <a:t>   </a:t>
            </a:r>
            <a:r>
              <a:rPr lang="en-US" i="1" dirty="0" err="1" smtClean="0"/>
              <a:t>sbyte</a:t>
            </a:r>
            <a:r>
              <a:rPr lang="en-US" dirty="0" smtClean="0"/>
              <a:t>, </a:t>
            </a:r>
            <a:r>
              <a:rPr lang="en-US" i="1" dirty="0" smtClean="0"/>
              <a:t>byte</a:t>
            </a:r>
            <a:r>
              <a:rPr lang="en-US" dirty="0" smtClean="0"/>
              <a:t>, </a:t>
            </a:r>
            <a:r>
              <a:rPr lang="en-US" i="1" dirty="0" smtClean="0"/>
              <a:t>short</a:t>
            </a:r>
            <a:r>
              <a:rPr lang="en-US" dirty="0" smtClean="0"/>
              <a:t>, </a:t>
            </a:r>
            <a:r>
              <a:rPr lang="en-US" i="1" dirty="0" err="1" smtClean="0"/>
              <a:t>ushort</a:t>
            </a:r>
            <a:r>
              <a:rPr lang="en-US" dirty="0" smtClean="0"/>
              <a:t>, </a:t>
            </a:r>
            <a:r>
              <a:rPr lang="en-US" i="1" dirty="0" smtClean="0"/>
              <a:t>int</a:t>
            </a:r>
            <a:r>
              <a:rPr lang="en-US" dirty="0" smtClean="0"/>
              <a:t>, </a:t>
            </a:r>
            <a:r>
              <a:rPr lang="en-US" i="1" dirty="0" err="1" smtClean="0"/>
              <a:t>uint</a:t>
            </a:r>
            <a:r>
              <a:rPr lang="en-US" dirty="0" smtClean="0"/>
              <a:t>, </a:t>
            </a:r>
            <a:r>
              <a:rPr lang="en-US" i="1" dirty="0" smtClean="0"/>
              <a:t>long</a:t>
            </a:r>
            <a:r>
              <a:rPr lang="en-US" dirty="0" smtClean="0"/>
              <a:t>, </a:t>
            </a:r>
            <a:r>
              <a:rPr lang="en-US" i="1" dirty="0" err="1" smtClean="0"/>
              <a:t>ulong</a:t>
            </a:r>
            <a:r>
              <a:rPr lang="en-US" dirty="0" smtClean="0"/>
              <a:t>, </a:t>
            </a:r>
            <a:r>
              <a:rPr lang="en-US" i="1" dirty="0" smtClean="0"/>
              <a:t>char</a:t>
            </a:r>
            <a:r>
              <a:rPr lang="en-US" dirty="0" smtClean="0"/>
              <a:t>, or </a:t>
            </a:r>
            <a:r>
              <a:rPr lang="en-US" i="1" dirty="0" smtClean="0"/>
              <a:t>string</a:t>
            </a:r>
            <a:r>
              <a:rPr lang="en-US" dirty="0" smtClean="0"/>
              <a:t> (or an </a:t>
            </a:r>
            <a:r>
              <a:rPr lang="en-US" i="1" dirty="0" err="1" smtClean="0"/>
              <a:t>enum</a:t>
            </a:r>
            <a:r>
              <a:rPr lang="en-US" dirty="0" smtClean="0"/>
              <a:t> based on one of these types). </a:t>
            </a:r>
            <a:endParaRPr lang="ar-SA" dirty="0" smtClean="0"/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 أو متغير قابل للتحويل لأحد الأنواع السابقة.</a:t>
            </a:r>
          </a:p>
          <a:p>
            <a:pPr marL="342900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ar-SA" dirty="0" smtClean="0"/>
              <a:t>يجب أن تنتهي كل جملة </a:t>
            </a:r>
            <a:r>
              <a:rPr lang="en-US" dirty="0" smtClean="0"/>
              <a:t>case</a:t>
            </a:r>
            <a:r>
              <a:rPr lang="ar-SA" dirty="0" smtClean="0"/>
              <a:t> جملة </a:t>
            </a:r>
            <a:r>
              <a:rPr lang="en-US" dirty="0" smtClean="0"/>
              <a:t>break</a:t>
            </a:r>
            <a:r>
              <a:rPr lang="ar-SA" dirty="0" smtClean="0"/>
              <a:t> أو قفز إلى جملة آخري.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4495800" cy="609600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The Switch Statement</a:t>
            </a:r>
            <a:endParaRPr lang="ar-SA" sz="2800" b="1" u="sng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914400" y="1981200"/>
            <a:ext cx="6629400" cy="36933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l" rtl="0"/>
            <a:r>
              <a:rPr lang="en-US" b="1" i="1" u="sng" dirty="0" err="1" smtClean="0"/>
              <a:t>Example4</a:t>
            </a:r>
            <a:r>
              <a:rPr lang="en-US" b="1" i="1" u="sng" dirty="0" smtClean="0"/>
              <a:t>: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int  </a:t>
            </a:r>
            <a:r>
              <a:rPr lang="en-US" dirty="0" err="1" smtClean="0"/>
              <a:t>caseSwitch</a:t>
            </a:r>
            <a:r>
              <a:rPr lang="en-US" dirty="0" smtClean="0"/>
              <a:t> = Convert.ToInt32(</a:t>
            </a:r>
            <a:r>
              <a:rPr lang="en-US" dirty="0" err="1" smtClean="0"/>
              <a:t>Console.ReadLine</a:t>
            </a:r>
            <a:r>
              <a:rPr lang="en-US" dirty="0" smtClean="0"/>
              <a:t>());</a:t>
            </a:r>
          </a:p>
          <a:p>
            <a:pPr lvl="1" algn="l" rtl="0"/>
            <a:endParaRPr lang="en-US" dirty="0" smtClean="0"/>
          </a:p>
          <a:p>
            <a:pPr lvl="1" algn="l" rtl="0"/>
            <a:r>
              <a:rPr lang="en-US" dirty="0" smtClean="0"/>
              <a:t>switch (</a:t>
            </a:r>
            <a:r>
              <a:rPr lang="en-US" dirty="0" err="1" smtClean="0"/>
              <a:t>caseSwitch</a:t>
            </a:r>
            <a:r>
              <a:rPr lang="en-US" dirty="0" smtClean="0"/>
              <a:t>)</a:t>
            </a:r>
          </a:p>
          <a:p>
            <a:pPr lvl="1" algn="l" rtl="0"/>
            <a:r>
              <a:rPr lang="en-US" dirty="0" smtClean="0"/>
              <a:t>{</a:t>
            </a:r>
          </a:p>
          <a:p>
            <a:pPr lvl="2" algn="l" rtl="0"/>
            <a:r>
              <a:rPr lang="en-US" dirty="0" smtClean="0"/>
              <a:t>case 1: Console.WriteLine("Case 1"); </a:t>
            </a:r>
          </a:p>
          <a:p>
            <a:pPr lvl="2" algn="l" rtl="0"/>
            <a:r>
              <a:rPr lang="en-US" dirty="0" smtClean="0"/>
              <a:t>	break; </a:t>
            </a:r>
          </a:p>
          <a:p>
            <a:pPr lvl="2" algn="l" rtl="0"/>
            <a:r>
              <a:rPr lang="en-US" dirty="0" smtClean="0"/>
              <a:t>case 2: Console.WriteLine("Case 2"); </a:t>
            </a:r>
          </a:p>
          <a:p>
            <a:pPr lvl="2" algn="l" rtl="0"/>
            <a:r>
              <a:rPr lang="en-US" dirty="0" smtClean="0"/>
              <a:t>	break; </a:t>
            </a:r>
          </a:p>
          <a:p>
            <a:pPr lvl="2" algn="l" rtl="0"/>
            <a:r>
              <a:rPr lang="en-US" dirty="0" smtClean="0"/>
              <a:t>default: Console.WriteLine("Default case"); </a:t>
            </a:r>
          </a:p>
          <a:p>
            <a:pPr lvl="2" algn="l" rtl="0"/>
            <a:r>
              <a:rPr lang="en-US" dirty="0" smtClean="0"/>
              <a:t>	break; </a:t>
            </a:r>
          </a:p>
          <a:p>
            <a:pPr lvl="1" algn="l" rtl="0"/>
            <a:r>
              <a:rPr lang="en-US" dirty="0" smtClean="0"/>
              <a:t>}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95600" y="304800"/>
            <a:ext cx="3657600" cy="533400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The Switch Statement</a:t>
            </a:r>
            <a:endParaRPr lang="ar-SA" sz="2800" b="1" u="sng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أساسيات برمجة الحاسب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304800" y="1066800"/>
            <a:ext cx="7772400" cy="4801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pPr marL="0" lvl="1" algn="l" rtl="0"/>
            <a:r>
              <a:rPr lang="en-US" b="1" i="1" u="sng" dirty="0" err="1" smtClean="0"/>
              <a:t>Example5</a:t>
            </a:r>
            <a:r>
              <a:rPr lang="en-US" b="1" i="1" u="sng" dirty="0" smtClean="0"/>
              <a:t>: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public static void Main()</a:t>
            </a:r>
          </a:p>
          <a:p>
            <a:pPr algn="l" rtl="0"/>
            <a:r>
              <a:rPr lang="en-US" dirty="0" smtClean="0"/>
              <a:t>{</a:t>
            </a:r>
            <a:endParaRPr lang="ar-SA" dirty="0" smtClean="0"/>
          </a:p>
          <a:p>
            <a:pPr algn="l" rtl="0"/>
            <a:r>
              <a:rPr lang="en-US" dirty="0" smtClean="0"/>
              <a:t>            Console.WriteLine("Coffee sizes: 1=Small 2=Medium 3=Large");</a:t>
            </a:r>
          </a:p>
          <a:p>
            <a:pPr algn="l" rtl="0"/>
            <a:r>
              <a:rPr lang="en-US" dirty="0" smtClean="0"/>
              <a:t>          </a:t>
            </a:r>
          </a:p>
          <a:p>
            <a:pPr algn="l" rtl="0"/>
            <a:r>
              <a:rPr lang="en-US" dirty="0" smtClean="0"/>
              <a:t>            Console.Write("Please enter your selection: ");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           string s = Console.ReadLine();</a:t>
            </a:r>
          </a:p>
          <a:p>
            <a:pPr algn="l" rtl="0"/>
            <a:r>
              <a:rPr lang="en-US" dirty="0" smtClean="0"/>
              <a:t>            int n = int.Parse(s);</a:t>
            </a:r>
          </a:p>
          <a:p>
            <a:pPr algn="l" rtl="0"/>
            <a:r>
              <a:rPr lang="en-US" dirty="0" smtClean="0"/>
              <a:t>            int cost = 0;</a:t>
            </a:r>
          </a:p>
          <a:p>
            <a:pPr algn="l" rtl="0"/>
            <a:r>
              <a:rPr lang="en-US" dirty="0" smtClean="0"/>
              <a:t>            </a:t>
            </a:r>
          </a:p>
          <a:p>
            <a:pPr algn="l" rtl="0"/>
            <a:r>
              <a:rPr lang="en-US" dirty="0" smtClean="0"/>
              <a:t>            switch (n)</a:t>
            </a:r>
          </a:p>
          <a:p>
            <a:pPr algn="l" rtl="0"/>
            <a:r>
              <a:rPr lang="en-US" dirty="0" smtClean="0"/>
              <a:t>             {</a:t>
            </a:r>
          </a:p>
          <a:p>
            <a:pPr algn="l" rtl="0"/>
            <a:r>
              <a:rPr lang="en-US" dirty="0" smtClean="0"/>
              <a:t>                case 1:  cost += 25;</a:t>
            </a:r>
          </a:p>
          <a:p>
            <a:pPr algn="l" rtl="0"/>
            <a:r>
              <a:rPr lang="en-US" dirty="0" smtClean="0"/>
              <a:t>                    break;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dirty="0" smtClean="0"/>
              <a:t>أساسيات برمجة الحاسب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AB74A-2E50-4D9D-90C3-46D1A0AF666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609600" y="1439882"/>
            <a:ext cx="8077200" cy="48013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l" rtl="0"/>
            <a:r>
              <a:rPr lang="en-US" dirty="0" smtClean="0"/>
              <a:t>    </a:t>
            </a:r>
            <a:r>
              <a:rPr lang="en-US" b="1" i="1" u="sng" dirty="0" err="1" smtClean="0"/>
              <a:t>Example5</a:t>
            </a:r>
            <a:r>
              <a:rPr lang="en-US" b="1" i="1" u="sng" dirty="0" smtClean="0"/>
              <a:t>: Continue</a:t>
            </a:r>
          </a:p>
          <a:p>
            <a:pPr marL="0" lvl="1" algn="l" rtl="0"/>
            <a:endParaRPr lang="en-US" dirty="0" smtClean="0"/>
          </a:p>
          <a:p>
            <a:pPr algn="l" rtl="0"/>
            <a:r>
              <a:rPr lang="en-US" dirty="0" smtClean="0"/>
              <a:t>             case 2: cost += 25;</a:t>
            </a:r>
          </a:p>
          <a:p>
            <a:pPr algn="l" rtl="0"/>
            <a:r>
              <a:rPr lang="en-US" dirty="0" smtClean="0"/>
              <a:t>                    goto case 1;</a:t>
            </a:r>
          </a:p>
          <a:p>
            <a:pPr algn="l" rtl="0"/>
            <a:r>
              <a:rPr lang="en-US" dirty="0" smtClean="0"/>
              <a:t>             case 3: cost += 50;</a:t>
            </a:r>
          </a:p>
          <a:p>
            <a:pPr algn="l" rtl="0"/>
            <a:r>
              <a:rPr lang="en-US" dirty="0" smtClean="0"/>
              <a:t>                    goto case 1;</a:t>
            </a:r>
          </a:p>
          <a:p>
            <a:pPr algn="l" rtl="0"/>
            <a:r>
              <a:rPr lang="en-US" dirty="0" smtClean="0"/>
              <a:t>               default:  Console.WriteLine("Invalid selection. Please select 1, 2, or 3.");</a:t>
            </a:r>
          </a:p>
          <a:p>
            <a:pPr algn="l" rtl="0"/>
            <a:r>
              <a:rPr lang="en-US" dirty="0" smtClean="0"/>
              <a:t>                    break;</a:t>
            </a:r>
          </a:p>
          <a:p>
            <a:pPr algn="l" rtl="0"/>
            <a:r>
              <a:rPr lang="en-US" dirty="0" smtClean="0"/>
              <a:t>          }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         if (cost != 0)</a:t>
            </a:r>
          </a:p>
          <a:p>
            <a:pPr algn="l" rtl="0"/>
            <a:r>
              <a:rPr lang="en-US" dirty="0" smtClean="0"/>
              <a:t>                 Console.WriteLine("Please insert {0} cents.", cost);</a:t>
            </a:r>
          </a:p>
          <a:p>
            <a:pPr algn="l" rtl="0"/>
            <a:endParaRPr lang="ar-SA" dirty="0" smtClean="0"/>
          </a:p>
          <a:p>
            <a:pPr algn="l" rtl="0"/>
            <a:r>
              <a:rPr lang="en-US" dirty="0" smtClean="0"/>
              <a:t>            Console.WriteLine("Thank you for your business.");</a:t>
            </a:r>
          </a:p>
          <a:p>
            <a:pPr algn="l" rtl="0"/>
            <a:r>
              <a:rPr lang="en-US" dirty="0" smtClean="0"/>
              <a:t>            Console.Read();</a:t>
            </a:r>
          </a:p>
          <a:p>
            <a:pPr algn="l" rtl="0"/>
            <a:r>
              <a:rPr lang="en-US" dirty="0" smtClean="0"/>
              <a:t>}</a:t>
            </a:r>
          </a:p>
          <a:p>
            <a:pPr algn="l" rtl="0"/>
            <a:endParaRPr lang="ar-SA" dirty="0"/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3048000" y="381000"/>
            <a:ext cx="3505200" cy="715962"/>
          </a:xfrm>
        </p:spPr>
        <p:txBody>
          <a:bodyPr>
            <a:noAutofit/>
          </a:bodyPr>
          <a:lstStyle/>
          <a:p>
            <a:r>
              <a:rPr lang="en-US" sz="2800" b="1" u="sng" dirty="0" smtClean="0"/>
              <a:t>The Switch Statement</a:t>
            </a:r>
            <a:endParaRPr lang="ar-SA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844</Words>
  <Application>Microsoft Office PowerPoint</Application>
  <PresentationFormat>عرض على الشاشة (3:4)‏</PresentationFormat>
  <Paragraphs>234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الشريحة 1</vt:lpstr>
      <vt:lpstr>The If Statement</vt:lpstr>
      <vt:lpstr>The If Statement</vt:lpstr>
      <vt:lpstr>The If Statement</vt:lpstr>
      <vt:lpstr>The If Statement</vt:lpstr>
      <vt:lpstr>The Switch Statement</vt:lpstr>
      <vt:lpstr>The Switch Statement</vt:lpstr>
      <vt:lpstr>The Switch Statement</vt:lpstr>
      <vt:lpstr>The Switch Statement</vt:lpstr>
      <vt:lpstr>تمارين</vt:lpstr>
      <vt:lpstr>تمارين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idekhail</dc:creator>
  <cp:lastModifiedBy>idekhail</cp:lastModifiedBy>
  <cp:revision>31</cp:revision>
  <dcterms:created xsi:type="dcterms:W3CDTF">2011-02-28T04:33:20Z</dcterms:created>
  <dcterms:modified xsi:type="dcterms:W3CDTF">2011-03-14T05:52:10Z</dcterms:modified>
</cp:coreProperties>
</file>