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74" r:id="rId4"/>
    <p:sldId id="259" r:id="rId5"/>
    <p:sldId id="277" r:id="rId6"/>
    <p:sldId id="260" r:id="rId7"/>
    <p:sldId id="275" r:id="rId8"/>
    <p:sldId id="261" r:id="rId9"/>
    <p:sldId id="262" r:id="rId10"/>
    <p:sldId id="263" r:id="rId11"/>
    <p:sldId id="264" r:id="rId12"/>
    <p:sldId id="265" r:id="rId13"/>
    <p:sldId id="276" r:id="rId14"/>
    <p:sldId id="279" r:id="rId15"/>
    <p:sldId id="272" r:id="rId16"/>
    <p:sldId id="271" r:id="rId17"/>
    <p:sldId id="268" r:id="rId18"/>
    <p:sldId id="273" r:id="rId19"/>
    <p:sldId id="280" r:id="rId20"/>
    <p:sldId id="281" r:id="rId21"/>
    <p:sldId id="283" r:id="rId22"/>
    <p:sldId id="282" r:id="rId23"/>
    <p:sldId id="278" r:id="rId24"/>
    <p:sldId id="269" r:id="rId25"/>
    <p:sldId id="270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8B1978-8C6D-44C0-BBF2-5427299000FA}" type="datetimeFigureOut">
              <a:rPr lang="ar-SA" smtClean="0"/>
              <a:pPr/>
              <a:t>28/04/1432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CBE19B-FB3A-43E7-83B1-707B2E0D0D3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43CF-0617-418E-9C3E-A2D27C3C886C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01A8-88D5-4920-80E7-4093BB4E70AF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6F0E-A2F8-450E-903E-CE08D956D0D3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5773-D5CD-472A-A5F0-306B6FDF7346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D633-0ABB-4B64-9C49-13A89BDEA3BD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5F67-4554-4BB9-B204-66C9460F8D84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2768-5143-42E8-8912-BCED1A4DEB1C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BA91-3872-4202-A4BE-447C577F7217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A254-CDA9-445E-BD6E-A60EF48F1A4F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2B63-D9EC-408F-A9C8-B5D9E24EF35D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0663-C54D-45B5-8D20-686AA4320077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83338-86F9-4BC8-A64A-62A7B5D2BEE4}" type="datetime1">
              <a:rPr lang="ar-SA" smtClean="0"/>
              <a:pPr/>
              <a:t>28/04/1432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36A62-39C3-4159-B17C-56D7333F3C6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idekhail@bct.edu.s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1816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2800" b="1" u="sng" dirty="0" smtClean="0"/>
              <a:t>الجمل التحكم - الحلقات</a:t>
            </a:r>
            <a:r>
              <a:rPr lang="en-US" sz="2000" b="1" u="sng" dirty="0" smtClean="0"/>
              <a:t/>
            </a:r>
            <a:br>
              <a:rPr lang="en-US" sz="2000" b="1" u="sng" dirty="0" smtClean="0"/>
            </a:br>
            <a:r>
              <a:rPr lang="en-US" sz="2000" b="1" dirty="0" smtClean="0"/>
              <a:t> </a:t>
            </a:r>
            <a:r>
              <a:rPr lang="en-US" sz="2800" b="1" dirty="0" smtClean="0"/>
              <a:t>Control Statements - Loops</a:t>
            </a:r>
            <a:endParaRPr lang="ar-SA" sz="2000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1000100" y="2214554"/>
            <a:ext cx="6248424" cy="24006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i="1" dirty="0" smtClean="0"/>
              <a:t>while</a:t>
            </a:r>
            <a:r>
              <a:rPr lang="en-US" sz="2000" dirty="0" smtClean="0"/>
              <a:t> loop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i="1" dirty="0" smtClean="0"/>
              <a:t>do/while</a:t>
            </a:r>
            <a:r>
              <a:rPr lang="en-US" sz="2000" dirty="0" smtClean="0"/>
              <a:t> loop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The </a:t>
            </a:r>
            <a:r>
              <a:rPr lang="en-US" sz="2000" i="1" dirty="0" smtClean="0"/>
              <a:t>for</a:t>
            </a:r>
            <a:r>
              <a:rPr lang="en-US" sz="2000" dirty="0" smtClean="0"/>
              <a:t> loop</a:t>
            </a:r>
          </a:p>
          <a:p>
            <a:pPr marL="971550" lvl="1" indent="-514350" algn="l" rtl="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The </a:t>
            </a:r>
            <a:r>
              <a:rPr lang="en-US" sz="2000" i="1" dirty="0" smtClean="0"/>
              <a:t>break</a:t>
            </a:r>
            <a:r>
              <a:rPr lang="en-US" sz="2000" dirty="0" smtClean="0"/>
              <a:t> statement</a:t>
            </a:r>
          </a:p>
          <a:p>
            <a:pPr marL="914400" lvl="1" indent="-457200" algn="l" rtl="0">
              <a:lnSpc>
                <a:spcPct val="150000"/>
              </a:lnSpc>
              <a:buFont typeface="+mj-lt"/>
              <a:buAutoNum type="romanUcPeriod"/>
            </a:pPr>
            <a:r>
              <a:rPr lang="en-US" sz="2000" dirty="0" smtClean="0"/>
              <a:t>The </a:t>
            </a:r>
            <a:r>
              <a:rPr lang="en-US" sz="2000" i="1" dirty="0" smtClean="0"/>
              <a:t>continue</a:t>
            </a:r>
            <a:r>
              <a:rPr lang="en-US" sz="2000" dirty="0" smtClean="0"/>
              <a:t> statement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357290" y="1428736"/>
            <a:ext cx="6400800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l" rtl="0"/>
            <a:r>
              <a:rPr lang="en-US" dirty="0" smtClean="0"/>
              <a:t>case "M":</a:t>
            </a:r>
            <a:br>
              <a:rPr lang="en-US" dirty="0" smtClean="0"/>
            </a:br>
            <a:r>
              <a:rPr lang="en-US" dirty="0" smtClean="0"/>
              <a:t>case "m":</a:t>
            </a:r>
            <a:br>
              <a:rPr lang="en-US" dirty="0" smtClean="0"/>
            </a:br>
            <a:r>
              <a:rPr lang="en-US" dirty="0" smtClean="0"/>
              <a:t>       </a:t>
            </a:r>
            <a:r>
              <a:rPr lang="en-US" dirty="0" err="1" smtClean="0"/>
              <a:t>Console.WriteLine</a:t>
            </a:r>
            <a:r>
              <a:rPr lang="en-US" dirty="0" smtClean="0"/>
              <a:t>("You wish to modify an address.");</a:t>
            </a:r>
            <a:br>
              <a:rPr lang="en-US" dirty="0" smtClean="0"/>
            </a:br>
            <a:r>
              <a:rPr lang="en-US" dirty="0" smtClean="0"/>
              <a:t>   break;</a:t>
            </a:r>
          </a:p>
          <a:p>
            <a:pPr lvl="1" algn="l" rtl="0"/>
            <a:r>
              <a:rPr lang="en-US" dirty="0" smtClean="0"/>
              <a:t>case "V":</a:t>
            </a:r>
            <a:br>
              <a:rPr lang="en-US" dirty="0" smtClean="0"/>
            </a:br>
            <a:r>
              <a:rPr lang="en-US" dirty="0" smtClean="0"/>
              <a:t>case "v":</a:t>
            </a:r>
            <a:br>
              <a:rPr lang="en-US" dirty="0" smtClean="0"/>
            </a:br>
            <a:r>
              <a:rPr lang="en-US" dirty="0" smtClean="0"/>
              <a:t>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("You wish to view  the address list.");</a:t>
            </a:r>
            <a:br>
              <a:rPr lang="en-US" dirty="0" smtClean="0"/>
            </a:br>
            <a:r>
              <a:rPr lang="en-US" dirty="0" smtClean="0"/>
              <a:t>     break;</a:t>
            </a:r>
          </a:p>
          <a:p>
            <a:pPr lvl="1" algn="l" rtl="0"/>
            <a:r>
              <a:rPr lang="en-US" dirty="0" smtClean="0"/>
              <a:t>case "Q":</a:t>
            </a:r>
            <a:br>
              <a:rPr lang="en-US" dirty="0" smtClean="0"/>
            </a:br>
            <a:r>
              <a:rPr lang="en-US" dirty="0" smtClean="0"/>
              <a:t>case "q":</a:t>
            </a:r>
            <a:br>
              <a:rPr lang="en-US" dirty="0" smtClean="0"/>
            </a:br>
            <a:r>
              <a:rPr lang="en-US" dirty="0" smtClean="0"/>
              <a:t>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("Bye.");</a:t>
            </a:r>
            <a:br>
              <a:rPr lang="en-US" dirty="0" smtClean="0"/>
            </a:br>
            <a:r>
              <a:rPr lang="en-US" dirty="0" smtClean="0"/>
              <a:t>     break;</a:t>
            </a:r>
          </a:p>
          <a:p>
            <a:pPr lvl="1" algn="l" rtl="0"/>
            <a:r>
              <a:rPr lang="en-US" dirty="0" smtClean="0"/>
              <a:t>default:</a:t>
            </a:r>
            <a:br>
              <a:rPr lang="en-US" dirty="0" smtClean="0"/>
            </a:br>
            <a:r>
              <a:rPr lang="en-US" dirty="0" smtClean="0"/>
              <a:t>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("{0} is not a valid choice", </a:t>
            </a:r>
            <a:r>
              <a:rPr lang="en-US" dirty="0" err="1" smtClean="0"/>
              <a:t>myChoice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     break;</a:t>
            </a:r>
            <a:br>
              <a:rPr lang="en-US" dirty="0" smtClean="0"/>
            </a:br>
            <a:r>
              <a:rPr lang="en-US" dirty="0" smtClean="0"/>
              <a:t>}</a:t>
            </a:r>
            <a:endParaRPr lang="ar-SA" dirty="0"/>
          </a:p>
        </p:txBody>
      </p:sp>
      <p:sp>
        <p:nvSpPr>
          <p:cNvPr id="8" name="عنوان 1"/>
          <p:cNvSpPr>
            <a:spLocks noGrp="1"/>
          </p:cNvSpPr>
          <p:nvPr>
            <p:ph type="title"/>
          </p:nvPr>
        </p:nvSpPr>
        <p:spPr>
          <a:xfrm>
            <a:off x="2428860" y="152400"/>
            <a:ext cx="4857784" cy="561956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7" name="مستطيل 6"/>
          <p:cNvSpPr/>
          <p:nvPr/>
        </p:nvSpPr>
        <p:spPr>
          <a:xfrm>
            <a:off x="1428728" y="928670"/>
            <a:ext cx="2380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b="1" i="1" u="sng" dirty="0" err="1" smtClean="0"/>
              <a:t>Example_2.3</a:t>
            </a:r>
            <a:r>
              <a:rPr lang="en-US" b="1" i="1" u="sng" dirty="0" smtClean="0"/>
              <a:t>: Continue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219224" y="1785926"/>
            <a:ext cx="678180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2" algn="l" rtl="0">
              <a:lnSpc>
                <a:spcPct val="150000"/>
              </a:lnSpc>
            </a:pPr>
            <a:r>
              <a:rPr lang="en-US" dirty="0" smtClean="0"/>
              <a:t>// Pause to allow the user to see the results</a:t>
            </a:r>
            <a:br>
              <a:rPr lang="en-US" dirty="0" smtClean="0"/>
            </a:br>
            <a:r>
              <a:rPr lang="en-US" dirty="0" err="1" smtClean="0"/>
              <a:t>Console.Write</a:t>
            </a:r>
            <a:r>
              <a:rPr lang="en-US" dirty="0" smtClean="0"/>
              <a:t>("press Enter key to continue...");</a:t>
            </a:r>
            <a:br>
              <a:rPr lang="en-US" dirty="0" smtClean="0"/>
            </a:b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err="1" smtClean="0"/>
              <a:t>Console.WriteLine</a:t>
            </a:r>
            <a:r>
              <a:rPr lang="en-US" dirty="0" smtClean="0"/>
              <a:t>();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} while (</a:t>
            </a:r>
            <a:r>
              <a:rPr lang="en-US" dirty="0" err="1" smtClean="0"/>
              <a:t>myChoice</a:t>
            </a:r>
            <a:r>
              <a:rPr lang="en-US" dirty="0" smtClean="0"/>
              <a:t> != "Q" &amp;&amp; </a:t>
            </a:r>
            <a:r>
              <a:rPr lang="en-US" dirty="0" err="1" smtClean="0"/>
              <a:t>myChoice</a:t>
            </a:r>
            <a:r>
              <a:rPr lang="en-US" dirty="0" smtClean="0"/>
              <a:t> != "q");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// Keep going until the user wants to quit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}</a:t>
            </a:r>
            <a:endParaRPr lang="ar-SA" dirty="0"/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2571736" y="152400"/>
            <a:ext cx="4452958" cy="70483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8" name="مستطيل 7"/>
          <p:cNvSpPr/>
          <p:nvPr/>
        </p:nvSpPr>
        <p:spPr>
          <a:xfrm>
            <a:off x="1142976" y="1214422"/>
            <a:ext cx="2433358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Example_2.3</a:t>
            </a:r>
            <a:r>
              <a:rPr lang="en-US" b="1" i="1" u="sng" dirty="0" smtClean="0"/>
              <a:t>: Continue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24200" y="228600"/>
            <a:ext cx="3429000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for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143008" y="1214422"/>
            <a:ext cx="4572000" cy="8803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for 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Boolean-expression</a:t>
            </a:r>
            <a:r>
              <a:rPr lang="en-US" dirty="0" smtClean="0"/>
              <a:t>; </a:t>
            </a:r>
            <a:r>
              <a:rPr lang="en-US" i="1" dirty="0" smtClean="0"/>
              <a:t>step</a:t>
            </a:r>
            <a:r>
              <a:rPr lang="en-US" dirty="0" smtClean="0"/>
              <a:t>) 	</a:t>
            </a:r>
            <a:r>
              <a:rPr lang="en-US" i="1" dirty="0" smtClean="0"/>
              <a:t>embedded-statement</a:t>
            </a:r>
            <a:r>
              <a:rPr lang="en-US" dirty="0" smtClean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357430"/>
            <a:ext cx="5143536" cy="35004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7" name="مستطيل 6"/>
          <p:cNvSpPr/>
          <p:nvPr/>
        </p:nvSpPr>
        <p:spPr>
          <a:xfrm>
            <a:off x="785786" y="2143116"/>
            <a:ext cx="178595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Example_3.1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71802" y="571480"/>
            <a:ext cx="3429000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for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2071670" y="1714488"/>
            <a:ext cx="6019800" cy="3831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</a:t>
            </a:r>
            <a:r>
              <a:rPr lang="en-US" dirty="0" smtClean="0"/>
              <a:t> ForTestApp {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dirty="0" smtClean="0"/>
              <a:t> StartChar = 33;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 int </a:t>
            </a:r>
            <a:r>
              <a:rPr lang="en-US" dirty="0" smtClean="0"/>
              <a:t>EndChar = 125;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static public void </a:t>
            </a:r>
            <a:r>
              <a:rPr lang="en-US" dirty="0" smtClean="0"/>
              <a:t>Main() {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en-US" dirty="0" smtClean="0"/>
              <a:t> (int i = StartChar; i &lt;= EndChar; i++)	{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 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Console</a:t>
            </a:r>
            <a:r>
              <a:rPr lang="en-US" dirty="0" smtClean="0"/>
              <a:t>.WriteLine("{0}={1}", i, (char)i);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}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         }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} </a:t>
            </a: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571472" y="1571612"/>
            <a:ext cx="1508451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i="1" u="sng" dirty="0" err="1" smtClean="0"/>
              <a:t>Example_3.2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71802" y="571480"/>
            <a:ext cx="3429000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for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571472" y="1428736"/>
            <a:ext cx="7858180" cy="878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b="1" i="1" u="sng" dirty="0" err="1" smtClean="0"/>
              <a:t>Example_3.3</a:t>
            </a:r>
            <a:r>
              <a:rPr lang="en-US" b="1" i="1" u="sng" dirty="0" smtClean="0"/>
              <a:t>:</a:t>
            </a:r>
            <a:r>
              <a:rPr lang="ar-SA" dirty="0" smtClean="0"/>
              <a:t> 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All of the expressions of the for loop statements are </a:t>
            </a:r>
            <a:r>
              <a:rPr lang="ar-SA" b="1" i="1" u="sng" dirty="0" smtClean="0">
                <a:latin typeface="Arial" pitchFamily="34" charset="0"/>
                <a:cs typeface="Arial" pitchFamily="34" charset="0"/>
              </a:rPr>
              <a:t>optional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. The following statement is used to write an </a:t>
            </a:r>
            <a:r>
              <a:rPr lang="ar-SA" b="1" i="1" u="sng" dirty="0" smtClean="0">
                <a:latin typeface="Arial" pitchFamily="34" charset="0"/>
                <a:cs typeface="Arial" pitchFamily="34" charset="0"/>
              </a:rPr>
              <a:t>infinite loop.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928662" y="2786058"/>
            <a:ext cx="314327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for 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(   ;   ;  )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 </a:t>
            </a:r>
            <a:r>
              <a:rPr lang="ar-SA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// 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statements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429124" y="2786058"/>
            <a:ext cx="314327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for 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(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int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= 0 ;   ;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++ )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 </a:t>
            </a:r>
            <a:r>
              <a:rPr lang="ar-SA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(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);</a:t>
            </a:r>
            <a:endParaRPr kumimoji="0" lang="ar-SA" sz="20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928662" y="4357694"/>
            <a:ext cx="314327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for 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(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int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= 0 ;  true ;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++ )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 </a:t>
            </a:r>
            <a:r>
              <a:rPr lang="ar-SA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(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);</a:t>
            </a:r>
            <a:endParaRPr kumimoji="0" lang="ar-SA" sz="20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429124" y="4357694"/>
            <a:ext cx="314327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for 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(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int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= 0 ;  </a:t>
            </a:r>
            <a:r>
              <a:rPr lang="en-US" sz="2000" dirty="0" err="1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&lt;= 5 ; )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 </a:t>
            </a:r>
            <a:r>
              <a:rPr lang="ar-SA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  </a:t>
            </a:r>
            <a:r>
              <a:rPr kumimoji="0" lang="ar-SA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(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itchFamily="34" charset="-128"/>
                <a:cs typeface="Arial" pitchFamily="34" charset="0"/>
              </a:rPr>
              <a:t>);</a:t>
            </a:r>
            <a:endParaRPr kumimoji="0" lang="ar-SA" sz="200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800000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5114932" cy="654032"/>
          </a:xfrm>
        </p:spPr>
        <p:txBody>
          <a:bodyPr>
            <a:normAutofit/>
          </a:bodyPr>
          <a:lstStyle/>
          <a:p>
            <a:pPr rtl="0"/>
            <a:r>
              <a:rPr lang="en-US" sz="2800" b="1" u="sng" dirty="0" smtClean="0"/>
              <a:t>The Break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15</a:t>
            </a:fld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37727"/>
            <a:ext cx="6500858" cy="37487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مستطيل 5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Example_3.4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00232" y="571480"/>
            <a:ext cx="4829180" cy="582594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Continue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16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1357290" y="1357298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Example_3.5</a:t>
            </a:r>
            <a:r>
              <a:rPr lang="en-US" b="1" i="1" u="sng" dirty="0" smtClean="0"/>
              <a:t>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214554"/>
            <a:ext cx="5500725" cy="35599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>
          <a:xfrm>
            <a:off x="2928926" y="357166"/>
            <a:ext cx="4091006" cy="628632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b="1" u="sng" dirty="0" smtClean="0"/>
              <a:t>The Continue-Break Statement</a:t>
            </a:r>
            <a:endParaRPr lang="ar-SA" sz="2800" u="sng" dirty="0"/>
          </a:p>
        </p:txBody>
      </p:sp>
      <p:sp>
        <p:nvSpPr>
          <p:cNvPr id="7" name="مستطيل 6"/>
          <p:cNvSpPr/>
          <p:nvPr/>
        </p:nvSpPr>
        <p:spPr>
          <a:xfrm>
            <a:off x="1643042" y="1857364"/>
            <a:ext cx="574358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l" rtl="0"/>
            <a:r>
              <a:rPr lang="en-US" dirty="0" smtClean="0"/>
              <a:t>    public static void Main()</a:t>
            </a:r>
            <a:br>
              <a:rPr lang="en-US" dirty="0" smtClean="0"/>
            </a:br>
            <a:r>
              <a:rPr lang="en-US" dirty="0" smtClean="0"/>
              <a:t>    {</a:t>
            </a:r>
            <a:br>
              <a:rPr lang="en-US" dirty="0" smtClean="0"/>
            </a:br>
            <a:r>
              <a:rPr lang="en-US" dirty="0" smtClean="0"/>
              <a:t>    	   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 &lt; 20;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  	    {</a:t>
            </a:r>
            <a:br>
              <a:rPr lang="en-US" dirty="0" smtClean="0"/>
            </a:br>
            <a:r>
              <a:rPr lang="en-US" dirty="0" smtClean="0"/>
              <a:t>         	   if (</a:t>
            </a:r>
            <a:r>
              <a:rPr lang="en-US" dirty="0" err="1" smtClean="0"/>
              <a:t>i</a:t>
            </a:r>
            <a:r>
              <a:rPr lang="en-US" dirty="0" smtClean="0"/>
              <a:t> == 10)</a:t>
            </a:r>
            <a:br>
              <a:rPr lang="en-US" dirty="0" smtClean="0"/>
            </a:br>
            <a:r>
              <a:rPr lang="en-US" dirty="0" smtClean="0"/>
              <a:t>	               		break;</a:t>
            </a:r>
            <a:br>
              <a:rPr lang="en-US" dirty="0" smtClean="0"/>
            </a:b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	    	    if (</a:t>
            </a:r>
            <a:r>
              <a:rPr lang="en-US" dirty="0" err="1" smtClean="0"/>
              <a:t>i</a:t>
            </a:r>
            <a:r>
              <a:rPr lang="en-US" dirty="0" smtClean="0"/>
              <a:t> % 2 == 0)</a:t>
            </a:r>
            <a:br>
              <a:rPr lang="en-US" dirty="0" smtClean="0"/>
            </a:br>
            <a:r>
              <a:rPr lang="en-US" dirty="0" smtClean="0"/>
              <a:t>         	                 continue;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           	    </a:t>
            </a:r>
            <a:r>
              <a:rPr lang="en-US" dirty="0" err="1" smtClean="0"/>
              <a:t>Console.Write</a:t>
            </a:r>
            <a:r>
              <a:rPr lang="en-US" dirty="0" smtClean="0"/>
              <a:t>("{0} ",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	    }</a:t>
            </a:r>
            <a:br>
              <a:rPr lang="en-US" dirty="0" smtClean="0"/>
            </a:br>
            <a:r>
              <a:rPr lang="en-US" dirty="0" smtClean="0"/>
              <a:t>        	    </a:t>
            </a:r>
            <a:r>
              <a:rPr lang="en-US" dirty="0" err="1" smtClean="0"/>
              <a:t>Console.WriteLine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    }</a:t>
            </a: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Example_3.6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504349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Return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18</a:t>
            </a:fld>
            <a:endParaRPr lang="ar-S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85926"/>
            <a:ext cx="6072230" cy="3924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مستطيل 5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Example_3.7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504349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Return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19</a:t>
            </a:fld>
            <a:endParaRPr lang="ar-S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85926"/>
            <a:ext cx="6072230" cy="3924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6" name="مستطيل 5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Example_3.7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5972188" cy="582594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714348" y="1000108"/>
            <a:ext cx="3200400" cy="8803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while (</a:t>
            </a:r>
            <a:r>
              <a:rPr lang="en-US" i="1" dirty="0" smtClean="0"/>
              <a:t>Boolean-expression</a:t>
            </a:r>
            <a:r>
              <a:rPr lang="en-US" dirty="0" smtClean="0"/>
              <a:t>) </a:t>
            </a:r>
          </a:p>
          <a:p>
            <a:pPr algn="l" rtl="0">
              <a:lnSpc>
                <a:spcPct val="150000"/>
              </a:lnSpc>
            </a:pPr>
            <a:r>
              <a:rPr lang="en-US" i="1" dirty="0" smtClean="0"/>
              <a:t>	embedded-statement</a:t>
            </a:r>
            <a:r>
              <a:rPr lang="en-US" dirty="0" smtClean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243220"/>
            <a:ext cx="5143536" cy="39718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7" name="مستطيل 6"/>
          <p:cNvSpPr/>
          <p:nvPr/>
        </p:nvSpPr>
        <p:spPr>
          <a:xfrm>
            <a:off x="642910" y="2000240"/>
            <a:ext cx="1571636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Example_1.1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504349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Return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20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Example_3.7</a:t>
            </a:r>
            <a:r>
              <a:rPr lang="en-US" b="1" i="1" u="sng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504349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142976" y="1214422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Example_3.7</a:t>
            </a:r>
            <a:r>
              <a:rPr lang="en-US" b="1" i="1" u="sng" dirty="0" smtClean="0"/>
              <a:t>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1142976" y="1785926"/>
            <a:ext cx="5715040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U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sing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System;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using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System.Collections.Generic;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using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System.Linq;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using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System.Text;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namespace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odd150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class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cs typeface="Arial" pitchFamily="34" charset="0"/>
              </a:rPr>
              <a:t>Program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static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void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Main(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string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[] args)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int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m = 150;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for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(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int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j = 3; j &lt; m; j += 2)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if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(j % 7 == 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cs typeface="Arial" pitchFamily="34" charset="0"/>
              </a:rPr>
              <a:t>Console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.WriteLine(j);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else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cs typeface="Arial" pitchFamily="34" charset="0"/>
              </a:rPr>
              <a:t>continue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cs typeface="Arial" pitchFamily="34" charset="0"/>
              </a:rPr>
              <a:t>Console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.WriteLine(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rgbClr val="A31515"/>
                </a:solidFill>
                <a:effectLst/>
                <a:latin typeface="Consolas" pitchFamily="49" charset="0"/>
                <a:cs typeface="Arial" pitchFamily="34" charset="0"/>
              </a:rPr>
              <a:t>"good baye"</a:t>
            </a: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}</a:t>
            </a:r>
            <a:endParaRPr kumimoji="0" lang="ar-S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504349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Return Statement</a:t>
            </a:r>
            <a:endParaRPr lang="ar-SA" sz="2800" b="1" u="sn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142976" y="1000108"/>
            <a:ext cx="1524969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Example_3.7</a:t>
            </a:r>
            <a:r>
              <a:rPr lang="en-US" b="1" i="1" u="sng" dirty="0" smtClean="0"/>
              <a:t>: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857224" y="1500174"/>
            <a:ext cx="42148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200" dirty="0" smtClean="0"/>
              <a:t>using System; using</a:t>
            </a:r>
          </a:p>
          <a:p>
            <a:pPr algn="l" rtl="0"/>
            <a:r>
              <a:rPr lang="en-US" sz="1200" dirty="0" err="1" smtClean="0"/>
              <a:t>System.Collections.Generic</a:t>
            </a:r>
            <a:r>
              <a:rPr lang="en-US" sz="1200" dirty="0" smtClean="0"/>
              <a:t>; using</a:t>
            </a:r>
          </a:p>
          <a:p>
            <a:pPr algn="l" rtl="0"/>
            <a:r>
              <a:rPr lang="en-US" sz="1200" dirty="0" err="1" smtClean="0"/>
              <a:t>System.Linq</a:t>
            </a:r>
            <a:r>
              <a:rPr lang="en-US" sz="1200" dirty="0" smtClean="0"/>
              <a:t>; using</a:t>
            </a:r>
          </a:p>
          <a:p>
            <a:pPr algn="l" rtl="0"/>
            <a:r>
              <a:rPr lang="en-US" sz="1200" dirty="0" err="1" smtClean="0"/>
              <a:t>System.Text</a:t>
            </a:r>
            <a:r>
              <a:rPr lang="en-US" sz="1200" dirty="0" smtClean="0"/>
              <a:t>; namespace</a:t>
            </a:r>
          </a:p>
          <a:p>
            <a:pPr algn="l" rtl="0"/>
            <a:r>
              <a:rPr lang="en-US" sz="1200" dirty="0" err="1" smtClean="0"/>
              <a:t>divid</a:t>
            </a:r>
            <a:r>
              <a:rPr lang="en-US" sz="1200" dirty="0" smtClean="0"/>
              <a:t> {</a:t>
            </a:r>
          </a:p>
          <a:p>
            <a:pPr algn="l" rtl="0"/>
            <a:r>
              <a:rPr lang="en-US" sz="1200" dirty="0" smtClean="0"/>
              <a:t>class Program { </a:t>
            </a:r>
          </a:p>
          <a:p>
            <a:pPr algn="l" rtl="0"/>
            <a:r>
              <a:rPr lang="en-US" sz="1200" dirty="0" smtClean="0"/>
              <a:t>static void Main(string[] </a:t>
            </a:r>
            <a:r>
              <a:rPr lang="en-US" sz="1200" dirty="0" err="1" smtClean="0"/>
              <a:t>args</a:t>
            </a:r>
            <a:r>
              <a:rPr lang="en-US" sz="1200" dirty="0" smtClean="0"/>
              <a:t>) {</a:t>
            </a:r>
          </a:p>
          <a:p>
            <a:pPr algn="l" rtl="0"/>
            <a:r>
              <a:rPr lang="en-US" sz="1200" dirty="0" err="1" smtClean="0"/>
              <a:t>Console.WriteLine</a:t>
            </a:r>
            <a:r>
              <a:rPr lang="en-US" sz="1200" dirty="0" smtClean="0"/>
              <a:t>("Enter an integer number"); </a:t>
            </a:r>
          </a:p>
          <a:p>
            <a:pPr algn="l" rtl="0"/>
            <a:r>
              <a:rPr lang="en-US" sz="1200" dirty="0" smtClean="0"/>
              <a:t>string s1 = </a:t>
            </a:r>
            <a:r>
              <a:rPr lang="en-US" sz="1200" dirty="0" err="1" smtClean="0"/>
              <a:t>Console.ReadLine</a:t>
            </a:r>
            <a:r>
              <a:rPr lang="en-US" sz="1200" dirty="0" smtClean="0"/>
              <a:t>(); </a:t>
            </a:r>
          </a:p>
          <a:p>
            <a:pPr algn="l" rtl="0"/>
            <a:r>
              <a:rPr lang="en-US" sz="1200" dirty="0" err="1" smtClean="0"/>
              <a:t>int</a:t>
            </a:r>
            <a:r>
              <a:rPr lang="en-US" sz="1200" dirty="0" smtClean="0"/>
              <a:t> n1 = Convert.ToInt32(s1); </a:t>
            </a:r>
          </a:p>
          <a:p>
            <a:pPr algn="l" rtl="0"/>
            <a:r>
              <a:rPr lang="en-US" sz="1200" dirty="0" err="1" smtClean="0"/>
              <a:t>Console.WriteLine</a:t>
            </a:r>
            <a:r>
              <a:rPr lang="en-US" sz="1200" dirty="0" smtClean="0"/>
              <a:t>("Enter an integer number as divided on"); </a:t>
            </a:r>
          </a:p>
          <a:p>
            <a:pPr algn="l" rtl="0"/>
            <a:r>
              <a:rPr lang="en-US" sz="1200" dirty="0" smtClean="0"/>
              <a:t>string s2 = </a:t>
            </a:r>
            <a:r>
              <a:rPr lang="en-US" sz="1200" dirty="0" err="1" smtClean="0"/>
              <a:t>Console.ReadLine</a:t>
            </a:r>
            <a:r>
              <a:rPr lang="en-US" sz="1200" dirty="0" smtClean="0"/>
              <a:t>(); </a:t>
            </a:r>
          </a:p>
          <a:p>
            <a:pPr algn="l" rtl="0"/>
            <a:r>
              <a:rPr lang="en-US" sz="1200" dirty="0" err="1" smtClean="0"/>
              <a:t>int</a:t>
            </a:r>
            <a:r>
              <a:rPr lang="en-US" sz="1200" dirty="0" smtClean="0"/>
              <a:t> n2 = Convert.ToInt32(s2); </a:t>
            </a:r>
          </a:p>
          <a:p>
            <a:pPr algn="l" rtl="0"/>
            <a:r>
              <a:rPr lang="en-US" sz="1200" dirty="0" smtClean="0"/>
              <a:t>if(</a:t>
            </a:r>
            <a:r>
              <a:rPr lang="en-US" sz="1200" dirty="0" err="1" smtClean="0"/>
              <a:t>DivideNumber</a:t>
            </a:r>
            <a:r>
              <a:rPr lang="en-US" sz="1200" dirty="0" smtClean="0"/>
              <a:t> (n1, n2)) </a:t>
            </a:r>
          </a:p>
          <a:p>
            <a:pPr algn="l" rtl="0"/>
            <a:r>
              <a:rPr lang="en-US" sz="1200" dirty="0" err="1" smtClean="0"/>
              <a:t>Console.WriteLine</a:t>
            </a:r>
            <a:r>
              <a:rPr lang="en-US" sz="1200" dirty="0" smtClean="0"/>
              <a:t>("yes"); </a:t>
            </a:r>
          </a:p>
          <a:p>
            <a:pPr algn="l" rtl="0"/>
            <a:r>
              <a:rPr lang="en-US" sz="1200" dirty="0" smtClean="0"/>
              <a:t>else </a:t>
            </a:r>
          </a:p>
          <a:p>
            <a:pPr algn="l" rtl="0"/>
            <a:r>
              <a:rPr lang="en-US" sz="1200" dirty="0" err="1" smtClean="0"/>
              <a:t>Console.WriteLine</a:t>
            </a:r>
            <a:r>
              <a:rPr lang="en-US" sz="1200" dirty="0" smtClean="0"/>
              <a:t>("No"); }</a:t>
            </a:r>
          </a:p>
          <a:p>
            <a:pPr algn="l" rtl="0"/>
            <a:r>
              <a:rPr lang="en-US" sz="1200" dirty="0" smtClean="0"/>
              <a:t>　</a:t>
            </a:r>
          </a:p>
          <a:p>
            <a:pPr algn="l" rtl="0"/>
            <a:r>
              <a:rPr lang="en-US" sz="1200" dirty="0" smtClean="0"/>
              <a:t>static </a:t>
            </a:r>
            <a:r>
              <a:rPr lang="en-US" sz="1200" dirty="0" err="1" smtClean="0"/>
              <a:t>bool</a:t>
            </a:r>
            <a:r>
              <a:rPr lang="en-US" sz="1200" dirty="0" smtClean="0"/>
              <a:t> </a:t>
            </a:r>
            <a:r>
              <a:rPr lang="en-US" sz="1200" dirty="0" err="1" smtClean="0"/>
              <a:t>DivideNumber</a:t>
            </a:r>
            <a:r>
              <a:rPr lang="en-US" sz="1200" dirty="0" smtClean="0"/>
              <a:t>(</a:t>
            </a:r>
            <a:r>
              <a:rPr lang="en-US" sz="1200" dirty="0" err="1" smtClean="0"/>
              <a:t>int</a:t>
            </a:r>
            <a:r>
              <a:rPr lang="en-US" sz="1200" dirty="0" smtClean="0"/>
              <a:t> num, </a:t>
            </a:r>
            <a:r>
              <a:rPr lang="en-US" sz="1200" dirty="0" err="1" smtClean="0"/>
              <a:t>int</a:t>
            </a:r>
            <a:r>
              <a:rPr lang="en-US" sz="1200" dirty="0" smtClean="0"/>
              <a:t> d) {</a:t>
            </a:r>
          </a:p>
          <a:p>
            <a:pPr algn="l" rtl="0"/>
            <a:r>
              <a:rPr lang="en-US" sz="1200" dirty="0" err="1" smtClean="0"/>
              <a:t>int</a:t>
            </a:r>
            <a:r>
              <a:rPr lang="en-US" sz="1200" dirty="0" smtClean="0"/>
              <a:t> f = num % d; </a:t>
            </a:r>
          </a:p>
          <a:p>
            <a:pPr algn="l" rtl="0"/>
            <a:r>
              <a:rPr lang="en-US" sz="1200" dirty="0" smtClean="0"/>
              <a:t>if (f == 0) </a:t>
            </a:r>
          </a:p>
          <a:p>
            <a:pPr algn="l" rtl="0"/>
            <a:r>
              <a:rPr lang="en-US" sz="1200" dirty="0" smtClean="0"/>
              <a:t>return true; </a:t>
            </a:r>
          </a:p>
          <a:p>
            <a:pPr algn="l" rtl="0"/>
            <a:r>
              <a:rPr lang="en-US" sz="1200" dirty="0" smtClean="0"/>
              <a:t>else </a:t>
            </a:r>
          </a:p>
          <a:p>
            <a:pPr algn="l" rtl="0"/>
            <a:r>
              <a:rPr lang="en-US" sz="1200" dirty="0" smtClean="0"/>
              <a:t>return false; }</a:t>
            </a:r>
          </a:p>
          <a:p>
            <a:pPr algn="l" rtl="0"/>
            <a:r>
              <a:rPr lang="en-US" sz="1200" dirty="0" smtClean="0"/>
              <a:t>}</a:t>
            </a:r>
          </a:p>
          <a:p>
            <a:pPr algn="l" rtl="0"/>
            <a:r>
              <a:rPr lang="en-US" sz="1200" dirty="0" smtClean="0"/>
              <a:t>}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85852" y="1044032"/>
            <a:ext cx="6858048" cy="567847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يحسب عدد المرات التي أدخل المستخدم فيها رقم 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7</a:t>
            </a: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". يخرج من البرنامج إذا تم إدخال رقم سبعة خمسة مرات أو وصل عدد إدخال الأحرف من لوحة المفاتيح إلى 30.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يطبع طول الكلمة المدخلة.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يطبع الحرف الثالث من كلمة مدخلة من لوحة المفاتيح بحيث لا يقل طول  الكلمة المدخلة عن ستة أحرف.</a:t>
            </a: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khbar MT" pitchFamily="2" charset="-78"/>
              </a:rPr>
              <a:t>أكتب</a:t>
            </a:r>
            <a:r>
              <a:rPr kumimoji="0" lang="ar-SA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khbar MT" pitchFamily="2" charset="-78"/>
              </a:rPr>
              <a:t> برنامج يطبع الحرف الأوسط من كل </a:t>
            </a:r>
            <a:r>
              <a:rPr kumimoji="0" lang="ar-SA" sz="22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khbar MT" pitchFamily="2" charset="-78"/>
              </a:rPr>
              <a:t>كلمة مدخلة.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يدخل المستخدم كلمة فيقوم البرنامج بكتابتها معكوسة.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يطبع الأرقام من 1 – 10 ما عدا الرقم 8.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2075" algn="l"/>
              </a:tabLst>
            </a:pP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أكتب برنامج يدخل المستخدم من لوحة المفاتيح حرف-</a:t>
            </a:r>
            <a:r>
              <a:rPr kumimoji="0" lang="ar-SA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حرف</a:t>
            </a: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 فإذا أدخل الحرف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Q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 </a:t>
            </a:r>
            <a:r>
              <a:rPr kumimoji="0" lang="ar-S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khbar MT" pitchFamily="2" charset="-78"/>
              </a:rPr>
              <a:t>يخرج من البرنامج.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786182" y="0"/>
            <a:ext cx="20717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4000" b="1" u="sng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Akhbar MT" pitchFamily="2" charset="-78"/>
              </a:rPr>
              <a:t>تمارين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1500198" cy="568324"/>
          </a:xfrm>
        </p:spPr>
        <p:txBody>
          <a:bodyPr>
            <a:noAutofit/>
          </a:bodyPr>
          <a:lstStyle/>
          <a:p>
            <a:r>
              <a:rPr lang="ar-SA" sz="2800" b="1" u="sng" dirty="0" smtClean="0"/>
              <a:t>مشروع</a:t>
            </a:r>
            <a:endParaRPr lang="ar-SA" sz="2800" b="1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2571736" y="285728"/>
            <a:ext cx="6143668" cy="23574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أكتب برنامج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بلغة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C#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يعرض رسالة للمستخدم يطلب فيها إدخال حرف للقيام بعمل معين                كما في ( الشكل -1 ) :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إذا كان الاختيار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N 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 يدخل معلومات العنوان كما في الشكل-2: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فإذا كان الاختيار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M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 فيتم تعديل صندوق البريد والرمز البريد.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أما إذا كان الاختيار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C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فيمسح جميع البيانات المدخلة.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 إذا كان الاختيار </a:t>
            </a:r>
            <a:r>
              <a:rPr kumimoji="0" lang="en-US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</a:t>
            </a: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فيعرض جميع بيانات العنوان بشكل منظم ومرتب كما في الشكل-3.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إنهاء البرنامج يكون بإدخال </a:t>
            </a:r>
            <a:r>
              <a:rPr kumimoji="0" lang="en-US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 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ليتم عرض رسالة إنهاء.</a:t>
            </a:r>
            <a:endParaRPr kumimoji="0" lang="en-US" sz="1400" i="0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215074" y="3071810"/>
            <a:ext cx="1928826" cy="27860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1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شكل- 2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الاسم مع اللقب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   الدولة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المدينة 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   الرمز البريدي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صندوق البريد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الشارع</a:t>
            </a:r>
            <a:endParaRPr kumimoji="0" lang="ar-SA" sz="14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البريد الإلكتروني</a:t>
            </a:r>
            <a:endParaRPr kumimoji="0" lang="ar-SA" sz="14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28596" y="2857496"/>
            <a:ext cx="5072098" cy="3323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ar-SA" sz="1400" b="1" i="1" u="sng" dirty="0" smtClean="0">
                <a:solidFill>
                  <a:schemeClr val="tx1"/>
                </a:solidFill>
              </a:rPr>
              <a:t>شكل - 1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‘N’ : Create a new address.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‘M’ : Modify the address.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‘C’ : Clear the address.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‘D’ : Display the address.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‘Q’ : Quit from the program.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Please, Enter on of the Latter above, Capital or Small is OK.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To specify your choice: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928794" y="1428736"/>
            <a:ext cx="5072098" cy="42934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ar-SA" sz="1400" b="1" i="1" u="sng" dirty="0" smtClean="0">
                <a:solidFill>
                  <a:schemeClr val="tx1"/>
                </a:solidFill>
              </a:rPr>
              <a:t>مربع - 3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     Your Address    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Eng. Ibrahim Al-</a:t>
            </a:r>
            <a:r>
              <a:rPr lang="en-US" sz="1400" dirty="0" err="1" smtClean="0">
                <a:solidFill>
                  <a:prstClr val="black"/>
                </a:solidFill>
              </a:rPr>
              <a:t>Dekhail</a:t>
            </a:r>
            <a:r>
              <a:rPr lang="en-US" sz="1400" dirty="0" smtClean="0">
                <a:solidFill>
                  <a:prstClr val="black"/>
                </a:solidFill>
              </a:rPr>
              <a:t>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“40” Street	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err="1" smtClean="0">
                <a:solidFill>
                  <a:prstClr val="black"/>
                </a:solidFill>
              </a:rPr>
              <a:t>P.O.Box</a:t>
            </a:r>
            <a:r>
              <a:rPr lang="en-US" sz="1400" dirty="0" smtClean="0">
                <a:solidFill>
                  <a:prstClr val="black"/>
                </a:solidFill>
              </a:rPr>
              <a:t> 5649	 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Buraydah, 51432	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Saudi Arabia                                     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E-mail: 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idekhail@bct.edu.sa</a:t>
            </a:r>
            <a:r>
              <a:rPr lang="en-US" sz="1400" dirty="0" smtClean="0">
                <a:solidFill>
                  <a:prstClr val="black"/>
                </a:solidFill>
              </a:rPr>
              <a:t>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Please, Enter on of the Latter above, Capital or Small is OK.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To specify your choice:</a:t>
            </a:r>
            <a:endParaRPr lang="ar-SA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3643306" y="428604"/>
            <a:ext cx="1500198" cy="568324"/>
          </a:xfrm>
        </p:spPr>
        <p:txBody>
          <a:bodyPr>
            <a:noAutofit/>
          </a:bodyPr>
          <a:lstStyle/>
          <a:p>
            <a:r>
              <a:rPr lang="ar-SA" sz="2800" b="1" u="sng" dirty="0" smtClean="0"/>
              <a:t>تمارين</a:t>
            </a:r>
            <a:endParaRPr lang="ar-SA" sz="2800" b="1" u="sng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25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6A62-39C3-4159-B17C-56D7333F3C68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143108" y="1500174"/>
            <a:ext cx="5786478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class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WhileTestApp  {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const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StartChar = 33;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const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EndChar = 125;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static  public  void 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Main() {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i = StartChar;</a:t>
            </a:r>
            <a:endParaRPr lang="ar-SA" dirty="0" smtClean="0">
              <a:latin typeface="DokChampa" pitchFamily="34" charset="-34"/>
            </a:endParaRP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            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while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(i &lt;=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EndChar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) {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             	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DokChampa" pitchFamily="34" charset="-34"/>
                <a:cs typeface="DokChampa" pitchFamily="34" charset="-34"/>
              </a:rPr>
              <a:t>Console.</a:t>
            </a:r>
            <a:r>
              <a:rPr lang="en-US" dirty="0" smtClean="0">
                <a:solidFill>
                  <a:schemeClr val="tx1"/>
                </a:solidFill>
                <a:latin typeface="DokChampa" pitchFamily="34" charset="-34"/>
                <a:cs typeface="DokChampa" pitchFamily="34" charset="-34"/>
              </a:rPr>
              <a:t>WriteLine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("{0}={1}", i, (char)i);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	         i++;        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	 }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 } </a:t>
            </a:r>
            <a:endParaRPr lang="ar-SA" dirty="0">
              <a:latin typeface="DokChampa" pitchFamily="34" charset="-34"/>
            </a:endParaRPr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4686304" cy="71438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7" name="مستطيل 6"/>
          <p:cNvSpPr/>
          <p:nvPr/>
        </p:nvSpPr>
        <p:spPr>
          <a:xfrm>
            <a:off x="500034" y="1349533"/>
            <a:ext cx="1571636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Example_1.2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2357422" y="1526008"/>
            <a:ext cx="5286412" cy="3831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l" rtl="0">
              <a:lnSpc>
                <a:spcPct val="150000"/>
              </a:lnSpc>
            </a:pPr>
            <a:r>
              <a:rPr lang="en-US" dirty="0" smtClean="0">
                <a:latin typeface="DokChampa" pitchFamily="34" charset="-34"/>
                <a:cs typeface="DokChampa" pitchFamily="34" charset="-34"/>
              </a:rPr>
              <a:t>public static void Main()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{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myInt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= 0;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 while (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myInt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 &lt; 10) {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    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Console.Write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("{0} ",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myInt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);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   	 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myInt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++;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 }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        </a:t>
            </a:r>
            <a:r>
              <a:rPr lang="en-US" dirty="0" err="1" smtClean="0">
                <a:latin typeface="DokChampa" pitchFamily="34" charset="-34"/>
                <a:cs typeface="DokChampa" pitchFamily="34" charset="-34"/>
              </a:rPr>
              <a:t>Console.WriteLine</a:t>
            </a:r>
            <a:r>
              <a:rPr lang="en-US" dirty="0" smtClean="0">
                <a:latin typeface="DokChampa" pitchFamily="34" charset="-34"/>
                <a:cs typeface="DokChampa" pitchFamily="34" charset="-34"/>
              </a:rPr>
              <a:t>();</a:t>
            </a:r>
            <a:br>
              <a:rPr lang="en-US" dirty="0" smtClean="0">
                <a:latin typeface="DokChampa" pitchFamily="34" charset="-34"/>
                <a:cs typeface="DokChampa" pitchFamily="34" charset="-34"/>
              </a:rPr>
            </a:br>
            <a:r>
              <a:rPr lang="en-US" dirty="0" smtClean="0">
                <a:latin typeface="DokChampa" pitchFamily="34" charset="-34"/>
                <a:cs typeface="DokChampa" pitchFamily="34" charset="-34"/>
              </a:rPr>
              <a:t>}</a:t>
            </a:r>
            <a:endParaRPr lang="ar-SA" dirty="0">
              <a:latin typeface="DokChampa" pitchFamily="34" charset="-34"/>
              <a:cs typeface="DokChampa" pitchFamily="34" charset="-34"/>
            </a:endParaRPr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2314588" y="509550"/>
            <a:ext cx="4471990" cy="633434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8" name="مستطيل 7"/>
          <p:cNvSpPr/>
          <p:nvPr/>
        </p:nvSpPr>
        <p:spPr>
          <a:xfrm>
            <a:off x="714348" y="1371013"/>
            <a:ext cx="1571636" cy="46487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Example_1.3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2314588" y="509550"/>
            <a:ext cx="4471990" cy="633434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8" name="مستطيل 7"/>
          <p:cNvSpPr/>
          <p:nvPr/>
        </p:nvSpPr>
        <p:spPr>
          <a:xfrm>
            <a:off x="714348" y="1339176"/>
            <a:ext cx="7786742" cy="88036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Example_1.4</a:t>
            </a:r>
            <a:r>
              <a:rPr lang="en-US" b="1" i="1" u="sng" dirty="0" smtClean="0"/>
              <a:t>: </a:t>
            </a:r>
            <a:r>
              <a:rPr lang="en-US" dirty="0" smtClean="0"/>
              <a:t>You can implement an </a:t>
            </a:r>
            <a:r>
              <a:rPr lang="en-US" b="1" i="1" u="sng" dirty="0" smtClean="0"/>
              <a:t>infinite loop</a:t>
            </a:r>
            <a:r>
              <a:rPr lang="en-US" dirty="0" smtClean="0"/>
              <a:t> using the while statement as follows:</a:t>
            </a:r>
            <a:endParaRPr lang="en-US" b="1" i="1" u="sng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000100" y="2426044"/>
            <a:ext cx="3000396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(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true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)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     </a:t>
            </a: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// statements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786314" y="2051913"/>
            <a:ext cx="3357586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string   s = “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abcde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”;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\\The expression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is always true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( 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s == “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abcde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(s);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786314" y="4143380"/>
            <a:ext cx="3357586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= 0;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\\The expression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is always true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( 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 &lt; 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);    </a:t>
            </a: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--;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    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28662" y="4266491"/>
            <a:ext cx="3357586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bool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b = false;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\\The expression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is always true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(!b)</a:t>
            </a:r>
            <a:endParaRPr kumimoji="0" lang="ar-S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Console.WriteLine</a:t>
            </a: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(b);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181600" cy="487362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b="1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285852" y="1000108"/>
            <a:ext cx="3357586" cy="13388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do </a:t>
            </a:r>
          </a:p>
          <a:p>
            <a:pPr algn="l" rtl="0">
              <a:lnSpc>
                <a:spcPct val="150000"/>
              </a:lnSpc>
            </a:pPr>
            <a:r>
              <a:rPr lang="en-US" i="1" dirty="0" smtClean="0"/>
              <a:t>	embedded-statement</a:t>
            </a:r>
            <a:r>
              <a:rPr lang="en-US" dirty="0" smtClean="0"/>
              <a:t>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while ( </a:t>
            </a:r>
            <a:r>
              <a:rPr lang="en-US" i="1" dirty="0" smtClean="0"/>
              <a:t>Boolean-expression</a:t>
            </a:r>
            <a:r>
              <a:rPr lang="en-US" dirty="0" smtClean="0"/>
              <a:t> );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614570"/>
            <a:ext cx="4500594" cy="36719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9" name="مستطيل 8"/>
          <p:cNvSpPr/>
          <p:nvPr/>
        </p:nvSpPr>
        <p:spPr>
          <a:xfrm>
            <a:off x="1214414" y="2357430"/>
            <a:ext cx="1571636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Example_2.1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181600" cy="487362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b="1" u="sng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2143108" y="1214422"/>
            <a:ext cx="5257800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</a:t>
            </a:r>
            <a:r>
              <a:rPr lang="en-US" dirty="0" smtClean="0"/>
              <a:t> WhileTestApp  {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dirty="0" smtClean="0"/>
              <a:t> StartChar = 33; 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dirty="0" smtClean="0"/>
              <a:t> EndChar = 125;</a:t>
            </a:r>
          </a:p>
          <a:p>
            <a:pPr lvl="1" algn="l" rtl="0">
              <a:lnSpc>
                <a:spcPct val="150000"/>
              </a:lnSpc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static  public  void </a:t>
            </a:r>
            <a:r>
              <a:rPr lang="en-US" dirty="0" smtClean="0"/>
              <a:t>Main() {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dirty="0" smtClean="0"/>
              <a:t> i = </a:t>
            </a:r>
            <a:r>
              <a:rPr lang="en-US" dirty="0" err="1" smtClean="0"/>
              <a:t>StartChar</a:t>
            </a:r>
            <a:r>
              <a:rPr lang="en-US" dirty="0" smtClean="0"/>
              <a:t>;         	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</a:t>
            </a:r>
            <a:r>
              <a:rPr lang="en-US" dirty="0" smtClean="0"/>
              <a:t> {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            	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Console.</a:t>
            </a:r>
            <a:r>
              <a:rPr lang="en-US" dirty="0" smtClean="0">
                <a:solidFill>
                  <a:schemeClr val="tx1"/>
                </a:solidFill>
              </a:rPr>
              <a:t>WriteLine</a:t>
            </a:r>
            <a:r>
              <a:rPr lang="en-US" dirty="0" smtClean="0"/>
              <a:t>("{0}={1}", i, (char)i);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         i++;        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	 }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while</a:t>
            </a:r>
            <a:r>
              <a:rPr lang="en-US" dirty="0" smtClean="0"/>
              <a:t> (i &lt;= EndChar);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} </a:t>
            </a: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357158" y="1071546"/>
            <a:ext cx="17145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Example_2.2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928794" y="1285860"/>
            <a:ext cx="6477000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dirty="0" smtClean="0"/>
              <a:t>public static void Main()</a:t>
            </a:r>
          </a:p>
          <a:p>
            <a:pPr algn="l" rtl="0"/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        string </a:t>
            </a:r>
            <a:r>
              <a:rPr lang="en-US" dirty="0" err="1" smtClean="0"/>
              <a:t>myChoice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 do {</a:t>
            </a:r>
            <a:br>
              <a:rPr lang="en-US" dirty="0" smtClean="0"/>
            </a:br>
            <a:r>
              <a:rPr lang="en-US" dirty="0" smtClean="0"/>
              <a:t>            // Print A Menu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("My Address Book\n");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("A - Add New Address");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("D - Delete Address");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("M - Modify Address");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("V - View Addresses");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("Q - Quit\n");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("Choice (</a:t>
            </a:r>
            <a:r>
              <a:rPr lang="en-US" dirty="0" err="1" smtClean="0"/>
              <a:t>A,D,M,V,or</a:t>
            </a:r>
            <a:r>
              <a:rPr lang="en-US" dirty="0" smtClean="0"/>
              <a:t> Q): ");</a:t>
            </a:r>
            <a:endParaRPr lang="ar-SA" dirty="0"/>
          </a:p>
        </p:txBody>
      </p:sp>
      <p:sp>
        <p:nvSpPr>
          <p:cNvPr id="8" name="عنوان 1"/>
          <p:cNvSpPr>
            <a:spLocks noGrp="1"/>
          </p:cNvSpPr>
          <p:nvPr>
            <p:ph type="title"/>
          </p:nvPr>
        </p:nvSpPr>
        <p:spPr>
          <a:xfrm>
            <a:off x="1857356" y="357166"/>
            <a:ext cx="4738710" cy="487362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7" name="مستطيل 6"/>
          <p:cNvSpPr/>
          <p:nvPr/>
        </p:nvSpPr>
        <p:spPr>
          <a:xfrm>
            <a:off x="357158" y="1071546"/>
            <a:ext cx="15001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i="1" u="sng" dirty="0" err="1" smtClean="0"/>
              <a:t>Example_2.3</a:t>
            </a:r>
            <a:r>
              <a:rPr lang="en-US" b="1" i="1" u="sng" dirty="0" smtClean="0"/>
              <a:t>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000100" y="1928802"/>
            <a:ext cx="6781800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dirty="0" smtClean="0"/>
              <a:t>             // Retrieve the user's choice</a:t>
            </a:r>
            <a:br>
              <a:rPr lang="en-US" dirty="0" smtClean="0"/>
            </a:br>
            <a:r>
              <a:rPr lang="en-US" dirty="0" smtClean="0"/>
              <a:t>            </a:t>
            </a:r>
            <a:r>
              <a:rPr lang="en-US" dirty="0" err="1" smtClean="0"/>
              <a:t>myChoice</a:t>
            </a:r>
            <a:r>
              <a:rPr lang="en-US" dirty="0" smtClean="0"/>
              <a:t> =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    // Make a decision based on the user's choice</a:t>
            </a:r>
            <a:br>
              <a:rPr lang="en-US" dirty="0" smtClean="0"/>
            </a:br>
            <a:r>
              <a:rPr lang="en-US" dirty="0" smtClean="0"/>
              <a:t>            switch(</a:t>
            </a:r>
            <a:r>
              <a:rPr lang="en-US" dirty="0" err="1" smtClean="0"/>
              <a:t>myChoice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            {</a:t>
            </a:r>
            <a:br>
              <a:rPr lang="en-US" dirty="0" smtClean="0"/>
            </a:br>
            <a:r>
              <a:rPr lang="en-US" dirty="0" smtClean="0"/>
              <a:t>                case "A":</a:t>
            </a:r>
            <a:br>
              <a:rPr lang="en-US" dirty="0" smtClean="0"/>
            </a:br>
            <a:r>
              <a:rPr lang="en-US" dirty="0" smtClean="0"/>
              <a:t>                case "a":</a:t>
            </a:r>
            <a:br>
              <a:rPr lang="en-US" dirty="0" smtClean="0"/>
            </a:br>
            <a:r>
              <a:rPr lang="en-US" dirty="0" smtClean="0"/>
              <a:t>                        </a:t>
            </a:r>
            <a:r>
              <a:rPr lang="en-US" dirty="0" err="1" smtClean="0"/>
              <a:t>Console.WriteLine</a:t>
            </a:r>
            <a:r>
              <a:rPr lang="en-US" dirty="0" smtClean="0"/>
              <a:t>("You wish to add an address.");</a:t>
            </a:r>
            <a:br>
              <a:rPr lang="en-US" dirty="0" smtClean="0"/>
            </a:br>
            <a:r>
              <a:rPr lang="en-US" dirty="0" smtClean="0"/>
              <a:t>                    break;</a:t>
            </a:r>
          </a:p>
          <a:p>
            <a:pPr algn="l" rtl="0"/>
            <a:r>
              <a:rPr lang="en-US" dirty="0" smtClean="0"/>
              <a:t>	case "D":</a:t>
            </a:r>
            <a:br>
              <a:rPr lang="en-US" dirty="0" smtClean="0"/>
            </a:br>
            <a:r>
              <a:rPr lang="en-US" dirty="0" smtClean="0"/>
              <a:t>	case "d":</a:t>
            </a:r>
            <a:br>
              <a:rPr lang="en-US" dirty="0" smtClean="0"/>
            </a:br>
            <a:r>
              <a:rPr lang="en-US" dirty="0" smtClean="0"/>
              <a:t>     	       </a:t>
            </a:r>
            <a:r>
              <a:rPr lang="en-US" dirty="0" err="1" smtClean="0"/>
              <a:t>Console.WriteLine</a:t>
            </a:r>
            <a:r>
              <a:rPr lang="en-US" dirty="0" smtClean="0"/>
              <a:t>("You wish to delete an address.");</a:t>
            </a:r>
            <a:br>
              <a:rPr lang="en-US" dirty="0" smtClean="0"/>
            </a:br>
            <a:r>
              <a:rPr lang="en-US" dirty="0" smtClean="0"/>
              <a:t>  	   break;</a:t>
            </a:r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2071670" y="142852"/>
            <a:ext cx="4857784" cy="642942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</a:t>
            </a:r>
            <a:r>
              <a:rPr lang="en-US" sz="2800" b="1" i="1" u="sng" dirty="0" smtClean="0"/>
              <a:t>do/while</a:t>
            </a:r>
            <a:r>
              <a:rPr lang="en-US" sz="2800" b="1" u="sng" dirty="0" smtClean="0"/>
              <a:t> Statement</a:t>
            </a:r>
            <a:endParaRPr lang="ar-SA" sz="2800" u="sng" dirty="0"/>
          </a:p>
        </p:txBody>
      </p:sp>
      <p:sp>
        <p:nvSpPr>
          <p:cNvPr id="8" name="مستطيل 7"/>
          <p:cNvSpPr/>
          <p:nvPr/>
        </p:nvSpPr>
        <p:spPr>
          <a:xfrm>
            <a:off x="822166" y="1285860"/>
            <a:ext cx="2380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sng" dirty="0" err="1" smtClean="0"/>
              <a:t>Example_2.3</a:t>
            </a:r>
            <a:r>
              <a:rPr lang="en-US" b="1" i="1" u="sng" dirty="0" smtClean="0"/>
              <a:t>: Continue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820</Words>
  <Application>Microsoft Office PowerPoint</Application>
  <PresentationFormat>عرض على الشاشة (3:4)‏</PresentationFormat>
  <Paragraphs>260</Paragraphs>
  <Slides>25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الجمل التحكم - الحلقات  Control Statements - Loops</vt:lpstr>
      <vt:lpstr>The while Statement</vt:lpstr>
      <vt:lpstr>The while Statement</vt:lpstr>
      <vt:lpstr>The while Statement</vt:lpstr>
      <vt:lpstr>The while Statement</vt:lpstr>
      <vt:lpstr>The do/while Statement</vt:lpstr>
      <vt:lpstr>The do/while Statement</vt:lpstr>
      <vt:lpstr>The do/while Statement</vt:lpstr>
      <vt:lpstr>The do/while Statement</vt:lpstr>
      <vt:lpstr>The do/while Statement</vt:lpstr>
      <vt:lpstr>The do/while Statement</vt:lpstr>
      <vt:lpstr>The for Statement</vt:lpstr>
      <vt:lpstr>The for Statement</vt:lpstr>
      <vt:lpstr>The for Statement</vt:lpstr>
      <vt:lpstr>The Break Statement</vt:lpstr>
      <vt:lpstr>The Continue Statement</vt:lpstr>
      <vt:lpstr>The Continue-Break Statement</vt:lpstr>
      <vt:lpstr>Return Statement</vt:lpstr>
      <vt:lpstr>Return Statement</vt:lpstr>
      <vt:lpstr>Return Statement</vt:lpstr>
      <vt:lpstr>Statement</vt:lpstr>
      <vt:lpstr>Return Statement</vt:lpstr>
      <vt:lpstr>الشريحة 23</vt:lpstr>
      <vt:lpstr>مشروع</vt:lpstr>
      <vt:lpstr>تمارين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الجمل التحكم - الحلقات  Control Statements - Loops</dc:title>
  <dc:creator>idekhail</dc:creator>
  <cp:lastModifiedBy>IDEKHAIL</cp:lastModifiedBy>
  <cp:revision>66</cp:revision>
  <dcterms:created xsi:type="dcterms:W3CDTF">2011-02-28T04:33:23Z</dcterms:created>
  <dcterms:modified xsi:type="dcterms:W3CDTF">2011-04-02T05:59:47Z</dcterms:modified>
</cp:coreProperties>
</file>