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2"/>
  </p:notesMasterIdLst>
  <p:handoutMasterIdLst>
    <p:handoutMasterId r:id="rId23"/>
  </p:handoutMasterIdLst>
  <p:sldIdLst>
    <p:sldId id="256" r:id="rId2"/>
    <p:sldId id="283" r:id="rId3"/>
    <p:sldId id="284" r:id="rId4"/>
    <p:sldId id="300" r:id="rId5"/>
    <p:sldId id="282" r:id="rId6"/>
    <p:sldId id="257" r:id="rId7"/>
    <p:sldId id="261" r:id="rId8"/>
    <p:sldId id="285" r:id="rId9"/>
    <p:sldId id="286" r:id="rId10"/>
    <p:sldId id="293" r:id="rId11"/>
    <p:sldId id="294" r:id="rId12"/>
    <p:sldId id="292" r:id="rId13"/>
    <p:sldId id="287" r:id="rId14"/>
    <p:sldId id="288" r:id="rId15"/>
    <p:sldId id="289" r:id="rId16"/>
    <p:sldId id="290" r:id="rId17"/>
    <p:sldId id="295" r:id="rId18"/>
    <p:sldId id="296" r:id="rId19"/>
    <p:sldId id="301" r:id="rId20"/>
    <p:sldId id="291" r:id="rId21"/>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84" d="100"/>
          <a:sy n="84" d="100"/>
        </p:scale>
        <p:origin x="-106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ar-SA"/>
          </a:p>
        </p:txBody>
      </p:sp>
      <p:sp>
        <p:nvSpPr>
          <p:cNvPr id="3" name="عنصر نائب للتاريخ 2"/>
          <p:cNvSpPr>
            <a:spLocks noGrp="1"/>
          </p:cNvSpPr>
          <p:nvPr>
            <p:ph type="dt" sz="quarter"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44863431-2F4A-4792-8732-B3673A519CF3}" type="datetimeFigureOut">
              <a:rPr lang="ar-SA"/>
              <a:pPr>
                <a:defRPr/>
              </a:pPr>
              <a:t>13/07/32</a:t>
            </a:fld>
            <a:endParaRPr lang="ar-SA"/>
          </a:p>
        </p:txBody>
      </p:sp>
      <p:sp>
        <p:nvSpPr>
          <p:cNvPr id="4" name="عنصر نائب للتذييل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ar-SA"/>
          </a:p>
        </p:txBody>
      </p:sp>
      <p:sp>
        <p:nvSpPr>
          <p:cNvPr id="5" name="عنصر نائب لرقم الشريحة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FA0D06F8-F9EA-406F-AF49-805FC8E042F1}" type="slidenum">
              <a:rPr lang="ar-SA"/>
              <a:pPr>
                <a:defRPr/>
              </a:pPr>
              <a:t>‹#›</a:t>
            </a:fld>
            <a:endParaRPr lang="ar-S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F6A9C962-E9A1-4E35-92EE-4A2F18ACD393}" type="datetimeFigureOut">
              <a:rPr lang="ar-SA"/>
              <a:pPr>
                <a:defRPr/>
              </a:pPr>
              <a:t>13/07/32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endParaRPr lang="ar-SA" noProof="0"/>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AAABD3E3-55EB-46A7-BD57-D86218101A98}" type="slidenum">
              <a:rPr lang="ar-SA"/>
              <a:pPr>
                <a:defRPr/>
              </a:pPr>
              <a:t>‹#›</a:t>
            </a:fld>
            <a:endParaRPr lang="ar-SA"/>
          </a:p>
        </p:txBody>
      </p:sp>
    </p:spTree>
  </p:cSld>
  <p:clrMap bg1="lt1" tx1="dk1" bg2="lt2" tx2="dk2" accent1="accent1" accent2="accent2" accent3="accent3" accent4="accent4" accent5="accent5" accent6="accent6" hlink="hlink" folHlink="folHlink"/>
  <p:hf hdr="0" ftr="0" dt="0"/>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lvl1pPr>
              <a:defRPr/>
            </a:lvl1pPr>
          </a:lstStyle>
          <a:p>
            <a:pPr>
              <a:defRPr/>
            </a:pPr>
            <a:fld id="{07DA8F8A-4BA5-4CBC-9549-7CAF3A4487CB}" type="datetime1">
              <a:rPr lang="ar-SA" smtClean="0"/>
              <a:pPr>
                <a:defRPr/>
              </a:pPr>
              <a:t>13/07/32</a:t>
            </a:fld>
            <a:endParaRPr lang="ar-SA"/>
          </a:p>
        </p:txBody>
      </p:sp>
      <p:sp>
        <p:nvSpPr>
          <p:cNvPr id="5"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35A0260A-8349-4156-868C-2C4B85C7E114}" type="slidenum">
              <a:rPr lang="ar-SA"/>
              <a:pPr>
                <a:defRPr/>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E0015C05-DDA0-409B-9269-A631A24BB669}" type="datetime1">
              <a:rPr lang="ar-SA" smtClean="0"/>
              <a:pPr>
                <a:defRPr/>
              </a:pPr>
              <a:t>13/07/32</a:t>
            </a:fld>
            <a:endParaRPr lang="ar-SA"/>
          </a:p>
        </p:txBody>
      </p:sp>
      <p:sp>
        <p:nvSpPr>
          <p:cNvPr id="5"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109DAD82-C794-4F2E-8072-AB2C28352225}" type="slidenum">
              <a:rPr lang="ar-SA"/>
              <a:pPr>
                <a:defRPr/>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20590D9A-386E-47CC-9D0B-2FC7A614F927}" type="datetime1">
              <a:rPr lang="ar-SA" smtClean="0"/>
              <a:pPr>
                <a:defRPr/>
              </a:pPr>
              <a:t>13/07/32</a:t>
            </a:fld>
            <a:endParaRPr lang="ar-SA"/>
          </a:p>
        </p:txBody>
      </p:sp>
      <p:sp>
        <p:nvSpPr>
          <p:cNvPr id="5"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38424348-B6DB-453D-993E-F7B5780259E5}" type="slidenum">
              <a:rPr lang="ar-SA"/>
              <a:pPr>
                <a:defRPr/>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22C85FAD-FEE8-4C7C-B4C2-8AA09484DECD}" type="datetime1">
              <a:rPr lang="ar-SA" smtClean="0"/>
              <a:pPr>
                <a:defRPr/>
              </a:pPr>
              <a:t>13/07/32</a:t>
            </a:fld>
            <a:endParaRPr lang="ar-SA"/>
          </a:p>
        </p:txBody>
      </p:sp>
      <p:sp>
        <p:nvSpPr>
          <p:cNvPr id="5"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31469BE4-0EE0-4D56-8159-EB15C63E9B3A}" type="slidenum">
              <a:rPr lang="ar-SA"/>
              <a:pPr>
                <a:defRPr/>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32FF75CC-B787-4F2D-9105-0ED3A21E4540}" type="datetime1">
              <a:rPr lang="ar-SA" smtClean="0"/>
              <a:pPr>
                <a:defRPr/>
              </a:pPr>
              <a:t>13/07/32</a:t>
            </a:fld>
            <a:endParaRPr lang="ar-SA"/>
          </a:p>
        </p:txBody>
      </p:sp>
      <p:sp>
        <p:nvSpPr>
          <p:cNvPr id="5"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60A44B0A-1E0F-4E1B-B8E3-1BC969C47D36}" type="slidenum">
              <a:rPr lang="ar-SA"/>
              <a:pPr>
                <a:defRPr/>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3"/>
          <p:cNvSpPr>
            <a:spLocks noGrp="1"/>
          </p:cNvSpPr>
          <p:nvPr>
            <p:ph type="dt" sz="half" idx="10"/>
          </p:nvPr>
        </p:nvSpPr>
        <p:spPr/>
        <p:txBody>
          <a:bodyPr/>
          <a:lstStyle>
            <a:lvl1pPr>
              <a:defRPr/>
            </a:lvl1pPr>
          </a:lstStyle>
          <a:p>
            <a:pPr>
              <a:defRPr/>
            </a:pPr>
            <a:fld id="{3E81D54F-BC9C-484B-9EDE-09BB75DF2C35}" type="datetime1">
              <a:rPr lang="ar-SA" smtClean="0"/>
              <a:pPr>
                <a:defRPr/>
              </a:pPr>
              <a:t>13/07/32</a:t>
            </a:fld>
            <a:endParaRPr lang="ar-SA"/>
          </a:p>
        </p:txBody>
      </p:sp>
      <p:sp>
        <p:nvSpPr>
          <p:cNvPr id="6"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40E5AACC-BDF9-4D00-8272-763C53E65A97}" type="slidenum">
              <a:rPr lang="ar-SA"/>
              <a:pPr>
                <a:defRPr/>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3"/>
          <p:cNvSpPr>
            <a:spLocks noGrp="1"/>
          </p:cNvSpPr>
          <p:nvPr>
            <p:ph type="dt" sz="half" idx="10"/>
          </p:nvPr>
        </p:nvSpPr>
        <p:spPr/>
        <p:txBody>
          <a:bodyPr/>
          <a:lstStyle>
            <a:lvl1pPr>
              <a:defRPr/>
            </a:lvl1pPr>
          </a:lstStyle>
          <a:p>
            <a:pPr>
              <a:defRPr/>
            </a:pPr>
            <a:fld id="{6D2D956F-F89A-4D21-8D98-5EF4A39C359B}" type="datetime1">
              <a:rPr lang="ar-SA" smtClean="0"/>
              <a:pPr>
                <a:defRPr/>
              </a:pPr>
              <a:t>13/07/32</a:t>
            </a:fld>
            <a:endParaRPr lang="ar-SA"/>
          </a:p>
        </p:txBody>
      </p:sp>
      <p:sp>
        <p:nvSpPr>
          <p:cNvPr id="8"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9" name="عنصر نائب لرقم الشريحة 5"/>
          <p:cNvSpPr>
            <a:spLocks noGrp="1"/>
          </p:cNvSpPr>
          <p:nvPr>
            <p:ph type="sldNum" sz="quarter" idx="12"/>
          </p:nvPr>
        </p:nvSpPr>
        <p:spPr/>
        <p:txBody>
          <a:bodyPr/>
          <a:lstStyle>
            <a:lvl1pPr>
              <a:defRPr/>
            </a:lvl1pPr>
          </a:lstStyle>
          <a:p>
            <a:pPr>
              <a:defRPr/>
            </a:pPr>
            <a:fld id="{221F9EF0-62A0-404C-8773-8DEF5A62643A}" type="slidenum">
              <a:rPr lang="ar-SA"/>
              <a:pPr>
                <a:defRPr/>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3"/>
          <p:cNvSpPr>
            <a:spLocks noGrp="1"/>
          </p:cNvSpPr>
          <p:nvPr>
            <p:ph type="dt" sz="half" idx="10"/>
          </p:nvPr>
        </p:nvSpPr>
        <p:spPr/>
        <p:txBody>
          <a:bodyPr/>
          <a:lstStyle>
            <a:lvl1pPr>
              <a:defRPr/>
            </a:lvl1pPr>
          </a:lstStyle>
          <a:p>
            <a:pPr>
              <a:defRPr/>
            </a:pPr>
            <a:fld id="{E35BEF68-0FAE-4653-BC7E-FBF41D873EBB}" type="datetime1">
              <a:rPr lang="ar-SA" smtClean="0"/>
              <a:pPr>
                <a:defRPr/>
              </a:pPr>
              <a:t>13/07/32</a:t>
            </a:fld>
            <a:endParaRPr lang="ar-SA"/>
          </a:p>
        </p:txBody>
      </p:sp>
      <p:sp>
        <p:nvSpPr>
          <p:cNvPr id="4"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5" name="عنصر نائب لرقم الشريحة 5"/>
          <p:cNvSpPr>
            <a:spLocks noGrp="1"/>
          </p:cNvSpPr>
          <p:nvPr>
            <p:ph type="sldNum" sz="quarter" idx="12"/>
          </p:nvPr>
        </p:nvSpPr>
        <p:spPr/>
        <p:txBody>
          <a:bodyPr/>
          <a:lstStyle>
            <a:lvl1pPr>
              <a:defRPr/>
            </a:lvl1pPr>
          </a:lstStyle>
          <a:p>
            <a:pPr>
              <a:defRPr/>
            </a:pPr>
            <a:fld id="{9128A571-1FD9-41FE-B696-F7732CA1698A}" type="slidenum">
              <a:rPr lang="ar-SA"/>
              <a:pPr>
                <a:defRPr/>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C0AEE6E2-C4BB-46CB-9476-4CAD45BC15ED}" type="datetime1">
              <a:rPr lang="ar-SA" smtClean="0"/>
              <a:pPr>
                <a:defRPr/>
              </a:pPr>
              <a:t>13/07/32</a:t>
            </a:fld>
            <a:endParaRPr lang="ar-SA"/>
          </a:p>
        </p:txBody>
      </p:sp>
      <p:sp>
        <p:nvSpPr>
          <p:cNvPr id="3"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4" name="عنصر نائب لرقم الشريحة 5"/>
          <p:cNvSpPr>
            <a:spLocks noGrp="1"/>
          </p:cNvSpPr>
          <p:nvPr>
            <p:ph type="sldNum" sz="quarter" idx="12"/>
          </p:nvPr>
        </p:nvSpPr>
        <p:spPr/>
        <p:txBody>
          <a:bodyPr/>
          <a:lstStyle>
            <a:lvl1pPr>
              <a:defRPr/>
            </a:lvl1pPr>
          </a:lstStyle>
          <a:p>
            <a:pPr>
              <a:defRPr/>
            </a:pPr>
            <a:fld id="{0248CD16-071F-4B98-B330-2D7700D76B81}" type="slidenum">
              <a:rPr lang="ar-SA"/>
              <a:pPr>
                <a:defRPr/>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1A12C44D-36F9-4A11-A284-A4878B60618F}" type="datetime1">
              <a:rPr lang="ar-SA" smtClean="0"/>
              <a:pPr>
                <a:defRPr/>
              </a:pPr>
              <a:t>13/07/32</a:t>
            </a:fld>
            <a:endParaRPr lang="ar-SA"/>
          </a:p>
        </p:txBody>
      </p:sp>
      <p:sp>
        <p:nvSpPr>
          <p:cNvPr id="6"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C350BF6A-2FE4-4FAD-BD71-B552FE3B3EAA}" type="slidenum">
              <a:rPr lang="ar-SA"/>
              <a:pPr>
                <a:defRPr/>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F67F29F1-4C07-47C9-8827-7D9551539E2A}" type="datetime1">
              <a:rPr lang="ar-SA" smtClean="0"/>
              <a:pPr>
                <a:defRPr/>
              </a:pPr>
              <a:t>13/07/32</a:t>
            </a:fld>
            <a:endParaRPr lang="ar-SA"/>
          </a:p>
        </p:txBody>
      </p:sp>
      <p:sp>
        <p:nvSpPr>
          <p:cNvPr id="6" name="عنصر نائب للتذييل 4"/>
          <p:cNvSpPr>
            <a:spLocks noGrp="1"/>
          </p:cNvSpPr>
          <p:nvPr>
            <p:ph type="ftr" sz="quarter" idx="11"/>
          </p:nvPr>
        </p:nvSpPr>
        <p:spPr/>
        <p:txBody>
          <a:bodyPr/>
          <a:lstStyle>
            <a:lvl1pPr>
              <a:defRPr/>
            </a:lvl1pPr>
          </a:lstStyle>
          <a:p>
            <a:pPr>
              <a:defRPr/>
            </a:pPr>
            <a:r>
              <a:rPr lang="ar-SA" smtClean="0"/>
              <a:t>154 حاب (برمجة الحاسب)</a:t>
            </a: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7709EF86-1401-44ED-AF98-17991FB90E67}" type="slidenum">
              <a:rPr lang="ar-SA"/>
              <a:pPr>
                <a:defRPr/>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عنصر نائب للنص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283166C-DA91-4109-8AD4-BA950A9EEC8F}" type="datetime1">
              <a:rPr lang="ar-SA" smtClean="0"/>
              <a:pPr>
                <a:defRPr/>
              </a:pPr>
              <a:t>13/07/32</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ar-SA" smtClean="0"/>
              <a:t>154 حاب (برمجة الحاسب)</a:t>
            </a: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FDC6A14-7405-443A-92DD-8583D3C4ADE4}"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en.csharp-online.net/All_about_Arrays_in_CSharp%E2%80%94Instantiating_a_One-Dimensional_or_Rectangular_Array" TargetMode="External"/><Relationship Id="rId2" Type="http://schemas.openxmlformats.org/officeDocument/2006/relationships/hyperlink" Target="http://msdn.microsoft.com/en-us/library/2yd9wwz4.aspx" TargetMode="Externa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msdn.microsoft.com/en-us/library/system.array.aspx"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alhasebat.net/vb/showthread.php?t=9922" TargetMode="Externa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msdn.microsoft.com/en-us/library/0a7fscd0.aspx"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عنوان 1"/>
          <p:cNvSpPr>
            <a:spLocks noGrp="1"/>
          </p:cNvSpPr>
          <p:nvPr>
            <p:ph type="ctrTitle"/>
          </p:nvPr>
        </p:nvSpPr>
        <p:spPr>
          <a:xfrm>
            <a:off x="1928794" y="1000108"/>
            <a:ext cx="5643602" cy="1470025"/>
          </a:xfrm>
        </p:spPr>
        <p:txBody>
          <a:bodyPr/>
          <a:lstStyle/>
          <a:p>
            <a:pPr eaLnBrk="1" hangingPunct="1"/>
            <a:r>
              <a:rPr lang="ar-SA" sz="4000" b="1" dirty="0" smtClean="0"/>
              <a:t>مقرر 154  حاب</a:t>
            </a:r>
            <a:br>
              <a:rPr lang="ar-SA" sz="4000" b="1" dirty="0" smtClean="0"/>
            </a:br>
            <a:r>
              <a:rPr lang="ar-SA" sz="4000" b="1" dirty="0" smtClean="0"/>
              <a:t>برمجة الحاسب</a:t>
            </a:r>
          </a:p>
        </p:txBody>
      </p:sp>
      <p:graphicFrame>
        <p:nvGraphicFramePr>
          <p:cNvPr id="4" name="جدول 3"/>
          <p:cNvGraphicFramePr>
            <a:graphicFrameLocks noGrp="1"/>
          </p:cNvGraphicFramePr>
          <p:nvPr/>
        </p:nvGraphicFramePr>
        <p:xfrm>
          <a:off x="1714480" y="2786058"/>
          <a:ext cx="6096000" cy="2743200"/>
        </p:xfrm>
        <a:graphic>
          <a:graphicData uri="http://schemas.openxmlformats.org/drawingml/2006/table">
            <a:tbl>
              <a:tblPr rtl="1" firstRow="1" bandRow="1">
                <a:tableStyleId>{5C22544A-7EE6-4342-B048-85BDC9FD1C3A}</a:tableStyleId>
              </a:tblPr>
              <a:tblGrid>
                <a:gridCol w="2124790"/>
                <a:gridCol w="3971210"/>
              </a:tblGrid>
              <a:tr h="370840">
                <a:tc gridSpan="2">
                  <a:txBody>
                    <a:bodyPr/>
                    <a:lstStyle/>
                    <a:p>
                      <a:pPr algn="ctr"/>
                      <a:r>
                        <a:rPr lang="ar-SA" sz="2800" dirty="0" smtClean="0">
                          <a:solidFill>
                            <a:schemeClr val="tx1"/>
                          </a:solidFill>
                        </a:rPr>
                        <a:t>بيانات مدرب المقرر</a:t>
                      </a:r>
                      <a:endParaRPr lang="en-US" sz="2800" dirty="0">
                        <a:solidFill>
                          <a:schemeClr val="tx1"/>
                        </a:solidFill>
                      </a:endParaRPr>
                    </a:p>
                  </a:txBody>
                  <a:tcPr/>
                </a:tc>
                <a:tc hMerge="1">
                  <a:txBody>
                    <a:bodyPr/>
                    <a:lstStyle/>
                    <a:p>
                      <a:pPr algn="ctr"/>
                      <a:endParaRPr lang="en-US" dirty="0"/>
                    </a:p>
                  </a:txBody>
                  <a:tcPr/>
                </a:tc>
              </a:tr>
              <a:tr h="370840">
                <a:tc>
                  <a:txBody>
                    <a:bodyPr/>
                    <a:lstStyle/>
                    <a:p>
                      <a:r>
                        <a:rPr lang="ar-SA" dirty="0" smtClean="0">
                          <a:solidFill>
                            <a:schemeClr val="tx1"/>
                          </a:solidFill>
                        </a:rPr>
                        <a:t>الاسم</a:t>
                      </a:r>
                      <a:endParaRPr lang="en-US" dirty="0">
                        <a:solidFill>
                          <a:schemeClr val="tx1"/>
                        </a:solidFill>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rPr>
                        <a:t>م. إبراهيم بن محمد الدخيل</a:t>
                      </a:r>
                    </a:p>
                  </a:txBody>
                  <a:tcPr/>
                </a:tc>
              </a:tr>
              <a:tr h="370840">
                <a:tc>
                  <a:txBody>
                    <a:bodyPr/>
                    <a:lstStyle/>
                    <a:p>
                      <a:r>
                        <a:rPr lang="ar-SA" dirty="0" smtClean="0">
                          <a:solidFill>
                            <a:schemeClr val="tx1"/>
                          </a:solidFill>
                        </a:rPr>
                        <a:t>القسم</a:t>
                      </a:r>
                      <a:endParaRPr lang="en-US" dirty="0">
                        <a:solidFill>
                          <a:schemeClr val="tx1"/>
                        </a:solidFill>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rPr>
                        <a:t>قسم تقنية الحاسب الآلي</a:t>
                      </a:r>
                    </a:p>
                  </a:txBody>
                  <a:tcPr/>
                </a:tc>
              </a:tr>
              <a:tr h="370840">
                <a:tc>
                  <a:txBody>
                    <a:bodyPr/>
                    <a:lstStyle/>
                    <a:p>
                      <a:r>
                        <a:rPr lang="ar-SA" dirty="0" smtClean="0">
                          <a:solidFill>
                            <a:schemeClr val="tx1"/>
                          </a:solidFill>
                        </a:rPr>
                        <a:t>المكتب</a:t>
                      </a:r>
                      <a:endParaRPr lang="en-US" dirty="0">
                        <a:solidFill>
                          <a:schemeClr val="tx1"/>
                        </a:solidFill>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rPr>
                        <a:t>16-2-12</a:t>
                      </a:r>
                    </a:p>
                  </a:txBody>
                  <a:tcPr/>
                </a:tc>
              </a:tr>
              <a:tr h="370840">
                <a:tc>
                  <a:txBody>
                    <a:bodyPr/>
                    <a:lstStyle/>
                    <a:p>
                      <a:r>
                        <a:rPr lang="ar-SA" dirty="0" smtClean="0">
                          <a:solidFill>
                            <a:schemeClr val="tx1"/>
                          </a:solidFill>
                        </a:rPr>
                        <a:t>البريد الإلكتروني</a:t>
                      </a:r>
                      <a:endParaRPr lang="en-US" dirty="0">
                        <a:solidFill>
                          <a:schemeClr val="tx1"/>
                        </a:solidFill>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800" dirty="0" smtClean="0">
                          <a:solidFill>
                            <a:schemeClr val="tx1"/>
                          </a:solidFill>
                        </a:rPr>
                        <a:t>idekhail@bct.edu.sa</a:t>
                      </a:r>
                      <a:endParaRPr lang="ar-SA" sz="1800" dirty="0" smtClean="0">
                        <a:solidFill>
                          <a:schemeClr val="tx1"/>
                        </a:solidFill>
                      </a:endParaRPr>
                    </a:p>
                  </a:txBody>
                  <a:tcPr/>
                </a:tc>
              </a:tr>
              <a:tr h="370840">
                <a:tc>
                  <a:txBody>
                    <a:bodyPr/>
                    <a:lstStyle/>
                    <a:p>
                      <a:r>
                        <a:rPr lang="ar-SA" dirty="0" smtClean="0">
                          <a:solidFill>
                            <a:schemeClr val="tx1"/>
                          </a:solidFill>
                        </a:rPr>
                        <a:t>الفصل التدريبي</a:t>
                      </a:r>
                      <a:endParaRPr lang="en-US" dirty="0">
                        <a:solidFill>
                          <a:schemeClr val="tx1"/>
                        </a:solidFill>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rPr>
                        <a:t>الثالث  (4313)</a:t>
                      </a:r>
                    </a:p>
                  </a:txBody>
                  <a:tcPr/>
                </a:tc>
              </a:tr>
              <a:tr h="370840">
                <a:tc>
                  <a:txBody>
                    <a:bodyPr/>
                    <a:lstStyle/>
                    <a:p>
                      <a:r>
                        <a:rPr lang="ar-SA" dirty="0" smtClean="0">
                          <a:solidFill>
                            <a:schemeClr val="tx1"/>
                          </a:solidFill>
                        </a:rPr>
                        <a:t>العام التدريبي</a:t>
                      </a:r>
                      <a:endParaRPr lang="en-US" dirty="0">
                        <a:solidFill>
                          <a:schemeClr val="tx1"/>
                        </a:solidFill>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rPr>
                        <a:t>1431/ 1432 هـ</a:t>
                      </a:r>
                    </a:p>
                  </a:txBody>
                  <a:tcPr/>
                </a:tc>
              </a:tr>
            </a:tbl>
          </a:graphicData>
        </a:graphic>
      </p:graphicFrame>
      <p:sp>
        <p:nvSpPr>
          <p:cNvPr id="5" name="عنصر نائب لرقم الشريحة 4"/>
          <p:cNvSpPr>
            <a:spLocks noGrp="1"/>
          </p:cNvSpPr>
          <p:nvPr>
            <p:ph type="sldNum" sz="quarter" idx="12"/>
          </p:nvPr>
        </p:nvSpPr>
        <p:spPr/>
        <p:txBody>
          <a:bodyPr/>
          <a:lstStyle/>
          <a:p>
            <a:pPr>
              <a:defRPr/>
            </a:pPr>
            <a:fld id="{35A0260A-8349-4156-868C-2C4B85C7E114}" type="slidenum">
              <a:rPr lang="ar-SA" smtClean="0"/>
              <a:pPr>
                <a:defRPr/>
              </a:pPr>
              <a:t>1</a:t>
            </a:fld>
            <a:endParaRPr lang="ar-SA"/>
          </a:p>
        </p:txBody>
      </p:sp>
      <p:sp>
        <p:nvSpPr>
          <p:cNvPr id="6" name="عنصر نائب للتذييل 5"/>
          <p:cNvSpPr>
            <a:spLocks noGrp="1"/>
          </p:cNvSpPr>
          <p:nvPr>
            <p:ph type="ftr" sz="quarter" idx="11"/>
          </p:nvPr>
        </p:nvSpPr>
        <p:spPr/>
        <p:txBody>
          <a:bodyPr/>
          <a:lstStyle/>
          <a:p>
            <a:pPr>
              <a:defRPr/>
            </a:pPr>
            <a:r>
              <a:rPr lang="ar-SA" smtClean="0"/>
              <a:t>154 حاب (برمجة الحاسب)</a:t>
            </a:r>
            <a:endParaRPr lang="ar-SA"/>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10</a:t>
            </a:fld>
            <a:endParaRPr lang="ar-SA"/>
          </a:p>
        </p:txBody>
      </p:sp>
      <p:pic>
        <p:nvPicPr>
          <p:cNvPr id="2050" name="Picture 2"/>
          <p:cNvPicPr>
            <a:picLocks noChangeAspect="1" noChangeArrowheads="1"/>
          </p:cNvPicPr>
          <p:nvPr/>
        </p:nvPicPr>
        <p:blipFill>
          <a:blip r:embed="rId2" cstate="print"/>
          <a:srcRect/>
          <a:stretch>
            <a:fillRect/>
          </a:stretch>
        </p:blipFill>
        <p:spPr bwMode="auto">
          <a:xfrm>
            <a:off x="642910" y="785794"/>
            <a:ext cx="7730436" cy="4714908"/>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11</a:t>
            </a:fld>
            <a:endParaRPr lang="ar-SA"/>
          </a:p>
        </p:txBody>
      </p:sp>
      <p:pic>
        <p:nvPicPr>
          <p:cNvPr id="3074" name="Picture 2"/>
          <p:cNvPicPr>
            <a:picLocks noChangeAspect="1" noChangeArrowheads="1"/>
          </p:cNvPicPr>
          <p:nvPr/>
        </p:nvPicPr>
        <p:blipFill>
          <a:blip r:embed="rId2" cstate="print"/>
          <a:srcRect/>
          <a:stretch>
            <a:fillRect/>
          </a:stretch>
        </p:blipFill>
        <p:spPr bwMode="auto">
          <a:xfrm>
            <a:off x="714348" y="1214422"/>
            <a:ext cx="7324946" cy="3143272"/>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12</a:t>
            </a:fld>
            <a:endParaRPr lang="ar-SA"/>
          </a:p>
        </p:txBody>
      </p:sp>
      <p:sp>
        <p:nvSpPr>
          <p:cNvPr id="4" name="مستطيل 3"/>
          <p:cNvSpPr/>
          <p:nvPr/>
        </p:nvSpPr>
        <p:spPr>
          <a:xfrm>
            <a:off x="857224" y="4000504"/>
            <a:ext cx="7286676" cy="1477328"/>
          </a:xfrm>
          <a:prstGeom prst="rect">
            <a:avLst/>
          </a:prstGeom>
        </p:spPr>
        <p:txBody>
          <a:bodyPr wrap="square">
            <a:spAutoFit/>
          </a:bodyPr>
          <a:lstStyle/>
          <a:p>
            <a:pPr algn="l" rtl="0"/>
            <a:r>
              <a:rPr lang="en-US" u="sng" dirty="0" smtClean="0">
                <a:hlinkClick r:id="rId2"/>
              </a:rPr>
              <a:t>http://msdn.microsoft.com/en-us/library/2yd9wwz4.aspx</a:t>
            </a:r>
            <a:endParaRPr lang="en-US" u="sng" dirty="0" smtClean="0"/>
          </a:p>
          <a:p>
            <a:pPr algn="l" rtl="0"/>
            <a:r>
              <a:rPr lang="en-US" dirty="0" smtClean="0">
                <a:hlinkClick r:id="rId3"/>
              </a:rPr>
              <a:t>http://en.csharp-online.net/All_about_Arrays_in_CSharp%E2%80%94Instantiating_a_One-Dimensional_or_Rectangular_Array</a:t>
            </a:r>
            <a:endParaRPr lang="en-US" dirty="0" smtClean="0"/>
          </a:p>
          <a:p>
            <a:pPr algn="l" rtl="0"/>
            <a:endParaRPr lang="en-US" u="sng" dirty="0" smtClean="0"/>
          </a:p>
        </p:txBody>
      </p:sp>
      <p:pic>
        <p:nvPicPr>
          <p:cNvPr id="7170" name="Picture 2"/>
          <p:cNvPicPr>
            <a:picLocks noChangeAspect="1" noChangeArrowheads="1"/>
          </p:cNvPicPr>
          <p:nvPr/>
        </p:nvPicPr>
        <p:blipFill>
          <a:blip r:embed="rId4" cstate="print"/>
          <a:srcRect/>
          <a:stretch>
            <a:fillRect/>
          </a:stretch>
        </p:blipFill>
        <p:spPr bwMode="auto">
          <a:xfrm>
            <a:off x="1214414" y="1214422"/>
            <a:ext cx="6691605" cy="1571636"/>
          </a:xfrm>
          <a:prstGeom prst="rect">
            <a:avLst/>
          </a:prstGeom>
          <a:ln>
            <a:headEnd/>
            <a:tailEnd/>
          </a:ln>
        </p:spPr>
        <p:style>
          <a:lnRef idx="1">
            <a:schemeClr val="accent3"/>
          </a:lnRef>
          <a:fillRef idx="2">
            <a:schemeClr val="accent3"/>
          </a:fillRef>
          <a:effectRef idx="1">
            <a:schemeClr val="accent3"/>
          </a:effectRef>
          <a:fontRef idx="minor">
            <a:schemeClr val="dk1"/>
          </a:fontRef>
        </p:style>
      </p:pic>
      <p:pic>
        <p:nvPicPr>
          <p:cNvPr id="7171" name="Picture 3"/>
          <p:cNvPicPr>
            <a:picLocks noChangeAspect="1" noChangeArrowheads="1"/>
          </p:cNvPicPr>
          <p:nvPr/>
        </p:nvPicPr>
        <p:blipFill>
          <a:blip r:embed="rId5" cstate="print"/>
          <a:srcRect/>
          <a:stretch>
            <a:fillRect/>
          </a:stretch>
        </p:blipFill>
        <p:spPr bwMode="auto">
          <a:xfrm>
            <a:off x="928662" y="571480"/>
            <a:ext cx="4357718" cy="357190"/>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13</a:t>
            </a:fld>
            <a:endParaRPr lang="ar-SA"/>
          </a:p>
        </p:txBody>
      </p:sp>
      <p:sp>
        <p:nvSpPr>
          <p:cNvPr id="4" name="مستطيل 3"/>
          <p:cNvSpPr/>
          <p:nvPr/>
        </p:nvSpPr>
        <p:spPr>
          <a:xfrm>
            <a:off x="642910" y="2643182"/>
            <a:ext cx="6858048" cy="101566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l" rtl="0"/>
            <a:r>
              <a:rPr lang="en-US" sz="2000" b="1" dirty="0">
                <a:solidFill>
                  <a:srgbClr val="00B050"/>
                </a:solidFill>
              </a:rPr>
              <a:t>// Three-dimensional array. </a:t>
            </a:r>
            <a:endParaRPr lang="en-US" sz="2000" b="1" dirty="0" smtClean="0">
              <a:solidFill>
                <a:srgbClr val="00B050"/>
              </a:solidFill>
            </a:endParaRPr>
          </a:p>
          <a:p>
            <a:pPr algn="l" rtl="0"/>
            <a:r>
              <a:rPr lang="en-US" sz="2000" b="1" dirty="0" err="1" smtClean="0"/>
              <a:t>int</a:t>
            </a:r>
            <a:r>
              <a:rPr lang="en-US" sz="2000" b="1" dirty="0"/>
              <a:t>[, ,] </a:t>
            </a:r>
            <a:r>
              <a:rPr lang="en-US" sz="2000" b="1" dirty="0" err="1"/>
              <a:t>array3D</a:t>
            </a:r>
            <a:r>
              <a:rPr lang="en-US" sz="2000" b="1" dirty="0"/>
              <a:t> = new </a:t>
            </a:r>
            <a:r>
              <a:rPr lang="en-US" sz="2000" b="1" dirty="0" err="1"/>
              <a:t>int</a:t>
            </a:r>
            <a:r>
              <a:rPr lang="en-US" sz="2000" b="1" dirty="0"/>
              <a:t>[,,] { { { 1, 2, 3 }, { 4, 5, 6 } }, { { 7, 8, 9 }, { 10, 11, 12 } } }; </a:t>
            </a:r>
          </a:p>
        </p:txBody>
      </p:sp>
      <p:sp>
        <p:nvSpPr>
          <p:cNvPr id="5" name="مستطيل 4"/>
          <p:cNvSpPr/>
          <p:nvPr/>
        </p:nvSpPr>
        <p:spPr>
          <a:xfrm>
            <a:off x="642910" y="3842097"/>
            <a:ext cx="7500990" cy="101566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l" rtl="0"/>
            <a:r>
              <a:rPr lang="en-US" sz="2000" b="1" dirty="0">
                <a:solidFill>
                  <a:srgbClr val="00B050"/>
                </a:solidFill>
              </a:rPr>
              <a:t>// The same array with dimensions specified. </a:t>
            </a:r>
            <a:endParaRPr lang="en-US" sz="2000" b="1" dirty="0" smtClean="0">
              <a:solidFill>
                <a:srgbClr val="00B050"/>
              </a:solidFill>
            </a:endParaRPr>
          </a:p>
          <a:p>
            <a:pPr algn="l" rtl="0"/>
            <a:r>
              <a:rPr lang="en-US" sz="2000" b="1" dirty="0" err="1" smtClean="0"/>
              <a:t>int</a:t>
            </a:r>
            <a:r>
              <a:rPr lang="en-US" sz="2000" b="1" dirty="0"/>
              <a:t>[, ,] </a:t>
            </a:r>
            <a:r>
              <a:rPr lang="en-US" sz="2000" b="1" dirty="0" err="1"/>
              <a:t>array3Da</a:t>
            </a:r>
            <a:r>
              <a:rPr lang="en-US" sz="2000" b="1" dirty="0"/>
              <a:t> = new </a:t>
            </a:r>
            <a:r>
              <a:rPr lang="en-US" sz="2000" b="1" dirty="0" err="1"/>
              <a:t>int</a:t>
            </a:r>
            <a:r>
              <a:rPr lang="en-US" sz="2000" b="1" dirty="0"/>
              <a:t>[2, 2, 3] { { { 1, 2, 3 }, { 4, 5, 6 } }, { { 7, 8, 9 }, { 10, 11, 12 } } }; </a:t>
            </a:r>
          </a:p>
        </p:txBody>
      </p:sp>
      <p:sp>
        <p:nvSpPr>
          <p:cNvPr id="6" name="مستطيل 5"/>
          <p:cNvSpPr/>
          <p:nvPr/>
        </p:nvSpPr>
        <p:spPr>
          <a:xfrm>
            <a:off x="214282" y="428604"/>
            <a:ext cx="3988400" cy="461665"/>
          </a:xfrm>
          <a:prstGeom prst="rect">
            <a:avLst/>
          </a:prstGeom>
        </p:spPr>
        <p:txBody>
          <a:bodyPr wrap="none">
            <a:spAutoFit/>
          </a:bodyPr>
          <a:lstStyle/>
          <a:p>
            <a:pPr algn="ctr"/>
            <a:r>
              <a:rPr lang="en-US" sz="2400" b="1" u="sng" dirty="0" smtClean="0"/>
              <a:t>Three-Dimensional Arrays</a:t>
            </a:r>
            <a:endParaRPr lang="en-US" sz="2400" b="1" u="sng" dirty="0"/>
          </a:p>
        </p:txBody>
      </p:sp>
      <p:sp>
        <p:nvSpPr>
          <p:cNvPr id="7" name="مستطيل 6"/>
          <p:cNvSpPr/>
          <p:nvPr/>
        </p:nvSpPr>
        <p:spPr>
          <a:xfrm>
            <a:off x="428596" y="1130842"/>
            <a:ext cx="8358246" cy="369332"/>
          </a:xfrm>
          <a:prstGeom prst="rect">
            <a:avLst/>
          </a:prstGeom>
        </p:spPr>
        <p:txBody>
          <a:bodyPr wrap="square">
            <a:spAutoFit/>
          </a:bodyPr>
          <a:lstStyle/>
          <a:p>
            <a:pPr algn="l" rtl="0"/>
            <a:r>
              <a:rPr lang="en-US" b="1" dirty="0" smtClean="0"/>
              <a:t>The following declaration creates an array of three dimensions, 4, 2, and 3.</a:t>
            </a:r>
            <a:endParaRPr lang="en-US" b="1" dirty="0"/>
          </a:p>
        </p:txBody>
      </p:sp>
      <p:sp>
        <p:nvSpPr>
          <p:cNvPr id="8" name="مستطيل 7"/>
          <p:cNvSpPr/>
          <p:nvPr/>
        </p:nvSpPr>
        <p:spPr>
          <a:xfrm>
            <a:off x="642910" y="2071678"/>
            <a:ext cx="3537892" cy="400110"/>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lgn="ctr"/>
            <a:r>
              <a:rPr lang="en-US" sz="2000" b="1" dirty="0" err="1"/>
              <a:t>int</a:t>
            </a:r>
            <a:r>
              <a:rPr lang="en-US" sz="2000" b="1" dirty="0"/>
              <a:t>[, ,] </a:t>
            </a:r>
            <a:r>
              <a:rPr lang="en-US" sz="2000" b="1" dirty="0" err="1"/>
              <a:t>array1</a:t>
            </a:r>
            <a:r>
              <a:rPr lang="en-US" sz="2000" b="1" dirty="0"/>
              <a:t> = new </a:t>
            </a:r>
            <a:r>
              <a:rPr lang="en-US" sz="2000" b="1" dirty="0" err="1"/>
              <a:t>int</a:t>
            </a:r>
            <a:r>
              <a:rPr lang="en-US" sz="2000" b="1" dirty="0"/>
              <a:t>[4, 2, 3];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14</a:t>
            </a:fld>
            <a:endParaRPr lang="ar-SA"/>
          </a:p>
        </p:txBody>
      </p:sp>
      <p:sp>
        <p:nvSpPr>
          <p:cNvPr id="1025" name="Rectangle 1"/>
          <p:cNvSpPr>
            <a:spLocks noChangeArrowheads="1"/>
          </p:cNvSpPr>
          <p:nvPr/>
        </p:nvSpPr>
        <p:spPr bwMode="auto">
          <a:xfrm>
            <a:off x="500034" y="142852"/>
            <a:ext cx="4714908" cy="527037"/>
          </a:xfrm>
          <a:prstGeom prst="rect">
            <a:avLst/>
          </a:prstGeom>
          <a:noFill/>
          <a:ln w="9525">
            <a:noFill/>
            <a:miter lim="800000"/>
            <a:headEnd/>
            <a:tailEnd/>
          </a:ln>
          <a:effectLst/>
        </p:spPr>
        <p:txBody>
          <a:bodyPr vert="horz" wrap="square" lIns="79350" tIns="0" rIns="79350" bIns="952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1"/>
                </a:solidFill>
                <a:effectLst/>
                <a:latin typeface="Arial" pitchFamily="34" charset="0"/>
                <a:cs typeface="Arial" pitchFamily="34" charset="0"/>
              </a:rPr>
              <a:t>Three dimensions in array</a:t>
            </a:r>
          </a:p>
        </p:txBody>
      </p:sp>
      <p:pic>
        <p:nvPicPr>
          <p:cNvPr id="5121" name="Picture 1"/>
          <p:cNvPicPr>
            <a:picLocks noChangeAspect="1" noChangeArrowheads="1"/>
          </p:cNvPicPr>
          <p:nvPr/>
        </p:nvPicPr>
        <p:blipFill>
          <a:blip r:embed="rId2" cstate="print"/>
          <a:srcRect/>
          <a:stretch>
            <a:fillRect/>
          </a:stretch>
        </p:blipFill>
        <p:spPr bwMode="auto">
          <a:xfrm>
            <a:off x="428596" y="642918"/>
            <a:ext cx="7929618" cy="5715040"/>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15</a:t>
            </a:fld>
            <a:endParaRPr lang="ar-SA"/>
          </a:p>
        </p:txBody>
      </p:sp>
      <p:pic>
        <p:nvPicPr>
          <p:cNvPr id="4097" name="Picture 1"/>
          <p:cNvPicPr>
            <a:picLocks noChangeAspect="1" noChangeArrowheads="1"/>
          </p:cNvPicPr>
          <p:nvPr/>
        </p:nvPicPr>
        <p:blipFill>
          <a:blip r:embed="rId2" cstate="print"/>
          <a:srcRect/>
          <a:stretch>
            <a:fillRect/>
          </a:stretch>
        </p:blipFill>
        <p:spPr bwMode="auto">
          <a:xfrm>
            <a:off x="928662" y="1214422"/>
            <a:ext cx="5579673" cy="3333767"/>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6" name="مربع نص 5"/>
          <p:cNvSpPr txBox="1"/>
          <p:nvPr/>
        </p:nvSpPr>
        <p:spPr>
          <a:xfrm>
            <a:off x="1214414" y="785794"/>
            <a:ext cx="1785950" cy="369332"/>
          </a:xfrm>
          <a:prstGeom prst="rect">
            <a:avLst/>
          </a:prstGeom>
          <a:noFill/>
        </p:spPr>
        <p:txBody>
          <a:bodyPr wrap="square" rtlCol="1">
            <a:spAutoFit/>
          </a:bodyPr>
          <a:lstStyle/>
          <a:p>
            <a:pPr algn="l" rtl="0"/>
            <a:r>
              <a:rPr lang="en-US" b="1" u="sng" dirty="0" smtClean="0"/>
              <a:t>The output:</a:t>
            </a:r>
            <a:endParaRPr lang="en-US" b="1" u="sn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16</a:t>
            </a:fld>
            <a:endParaRPr lang="ar-SA"/>
          </a:p>
        </p:txBody>
      </p:sp>
      <p:sp>
        <p:nvSpPr>
          <p:cNvPr id="5" name="مستطيل 4"/>
          <p:cNvSpPr/>
          <p:nvPr/>
        </p:nvSpPr>
        <p:spPr>
          <a:xfrm>
            <a:off x="1357290" y="142852"/>
            <a:ext cx="6215106" cy="369332"/>
          </a:xfrm>
          <a:prstGeom prst="rect">
            <a:avLst/>
          </a:prstGeom>
        </p:spPr>
        <p:txBody>
          <a:bodyPr wrap="square">
            <a:spAutoFit/>
          </a:bodyPr>
          <a:lstStyle/>
          <a:p>
            <a:pPr algn="l" rtl="0">
              <a:buFont typeface="Arial" pitchFamily="34" charset="0"/>
              <a:buChar char="•"/>
            </a:pPr>
            <a:r>
              <a:rPr lang="en-US" b="1" u="sng" dirty="0" smtClean="0"/>
              <a:t>   The rank (number of dimensions) of the </a:t>
            </a:r>
            <a:r>
              <a:rPr lang="en-US" b="1" u="sng" dirty="0" smtClean="0">
                <a:hlinkClick r:id="rId2"/>
              </a:rPr>
              <a:t>Array</a:t>
            </a:r>
            <a:r>
              <a:rPr lang="en-US" b="1" u="sng" dirty="0" smtClean="0"/>
              <a:t>.</a:t>
            </a:r>
            <a:endParaRPr lang="en-US" b="1" u="sng" dirty="0"/>
          </a:p>
        </p:txBody>
      </p:sp>
      <p:pic>
        <p:nvPicPr>
          <p:cNvPr id="1026" name="Picture 2"/>
          <p:cNvPicPr>
            <a:picLocks noChangeAspect="1" noChangeArrowheads="1"/>
          </p:cNvPicPr>
          <p:nvPr/>
        </p:nvPicPr>
        <p:blipFill>
          <a:blip r:embed="rId3" cstate="print"/>
          <a:srcRect/>
          <a:stretch>
            <a:fillRect/>
          </a:stretch>
        </p:blipFill>
        <p:spPr bwMode="auto">
          <a:xfrm>
            <a:off x="285720" y="785794"/>
            <a:ext cx="8286808" cy="5286412"/>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17</a:t>
            </a:fld>
            <a:endParaRPr lang="ar-SA"/>
          </a:p>
        </p:txBody>
      </p:sp>
      <p:sp>
        <p:nvSpPr>
          <p:cNvPr id="5" name="مستطيل 4"/>
          <p:cNvSpPr/>
          <p:nvPr/>
        </p:nvSpPr>
        <p:spPr>
          <a:xfrm>
            <a:off x="2357422" y="214290"/>
            <a:ext cx="4786346" cy="523220"/>
          </a:xfrm>
          <a:prstGeom prst="rect">
            <a:avLst/>
          </a:prstGeom>
        </p:spPr>
        <p:txBody>
          <a:bodyPr wrap="square">
            <a:spAutoFit/>
          </a:bodyPr>
          <a:lstStyle/>
          <a:p>
            <a:pPr algn="l" rtl="0"/>
            <a:r>
              <a:rPr lang="en-US" sz="2800" b="1" u="sng" dirty="0" smtClean="0"/>
              <a:t>jagged array</a:t>
            </a:r>
            <a:r>
              <a:rPr lang="en-US" sz="2800" b="1" dirty="0" smtClean="0"/>
              <a:t>  </a:t>
            </a:r>
            <a:r>
              <a:rPr lang="ar-SA" sz="2800" b="1" u="sng" dirty="0" smtClean="0"/>
              <a:t>المصفوفة المسنّنة</a:t>
            </a:r>
            <a:endParaRPr lang="en-US" sz="2800" b="1" u="sng" dirty="0"/>
          </a:p>
        </p:txBody>
      </p:sp>
      <p:sp>
        <p:nvSpPr>
          <p:cNvPr id="6" name="مستطيل 5"/>
          <p:cNvSpPr/>
          <p:nvPr/>
        </p:nvSpPr>
        <p:spPr>
          <a:xfrm>
            <a:off x="4286248" y="5786454"/>
            <a:ext cx="4500594" cy="523220"/>
          </a:xfrm>
          <a:prstGeom prst="rect">
            <a:avLst/>
          </a:prstGeom>
        </p:spPr>
        <p:txBody>
          <a:bodyPr wrap="square">
            <a:spAutoFit/>
          </a:bodyPr>
          <a:lstStyle/>
          <a:p>
            <a:pPr algn="l" rtl="0"/>
            <a:r>
              <a:rPr lang="en-US" sz="1400" i="1" dirty="0" smtClean="0">
                <a:hlinkClick r:id="rId2"/>
              </a:rPr>
              <a:t>http://www.alhasebat.net/vb/showthread.php?t=9922</a:t>
            </a:r>
            <a:endParaRPr lang="en-US" sz="1400" i="1" dirty="0" smtClean="0"/>
          </a:p>
          <a:p>
            <a:pPr algn="l" rtl="0"/>
            <a:endParaRPr lang="en-US" sz="1400" i="1" dirty="0"/>
          </a:p>
        </p:txBody>
      </p:sp>
      <p:sp>
        <p:nvSpPr>
          <p:cNvPr id="7" name="مستطيل 6"/>
          <p:cNvSpPr/>
          <p:nvPr/>
        </p:nvSpPr>
        <p:spPr>
          <a:xfrm>
            <a:off x="428596" y="928670"/>
            <a:ext cx="8143932" cy="646331"/>
          </a:xfrm>
          <a:prstGeom prst="rect">
            <a:avLst/>
          </a:prstGeom>
        </p:spPr>
        <p:txBody>
          <a:bodyPr wrap="square">
            <a:spAutoFit/>
          </a:bodyPr>
          <a:lstStyle/>
          <a:p>
            <a:r>
              <a:rPr lang="ar-SA" dirty="0" smtClean="0"/>
              <a:t>هي مصفوفة متعددة الأبعاد أي يمكن أن تكون ثنائية أو ثلاثية لكن الفارق بينها وبين المصفوفة المتعددة الأبعاد العادية كالمصفوفة هو أن المصفوفة المسنّنة تختلف عدد الأعمدة فيها من صف لأخركما في الشكل التالي :</a:t>
            </a:r>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1142976" y="1643050"/>
            <a:ext cx="2643206" cy="1512350"/>
          </a:xfrm>
          <a:prstGeom prst="rect">
            <a:avLst/>
          </a:prstGeom>
          <a:ln>
            <a:headEnd/>
            <a:tailEnd/>
          </a:ln>
        </p:spPr>
        <p:style>
          <a:lnRef idx="1">
            <a:schemeClr val="accent3"/>
          </a:lnRef>
          <a:fillRef idx="2">
            <a:schemeClr val="accent3"/>
          </a:fillRef>
          <a:effectRef idx="1">
            <a:schemeClr val="accent3"/>
          </a:effectRef>
          <a:fontRef idx="minor">
            <a:schemeClr val="dk1"/>
          </a:fontRef>
        </p:style>
      </p:pic>
      <p:pic>
        <p:nvPicPr>
          <p:cNvPr id="2051" name="Picture 3"/>
          <p:cNvPicPr>
            <a:picLocks noChangeAspect="1" noChangeArrowheads="1"/>
          </p:cNvPicPr>
          <p:nvPr/>
        </p:nvPicPr>
        <p:blipFill>
          <a:blip r:embed="rId4" cstate="print"/>
          <a:srcRect/>
          <a:stretch>
            <a:fillRect/>
          </a:stretch>
        </p:blipFill>
        <p:spPr bwMode="auto">
          <a:xfrm>
            <a:off x="4572000" y="1643050"/>
            <a:ext cx="3429024" cy="1500198"/>
          </a:xfrm>
          <a:prstGeom prst="rect">
            <a:avLst/>
          </a:prstGeom>
          <a:ln>
            <a:headEnd/>
            <a:tailEnd/>
          </a:ln>
        </p:spPr>
        <p:style>
          <a:lnRef idx="1">
            <a:schemeClr val="accent3"/>
          </a:lnRef>
          <a:fillRef idx="2">
            <a:schemeClr val="accent3"/>
          </a:fillRef>
          <a:effectRef idx="1">
            <a:schemeClr val="accent3"/>
          </a:effectRef>
          <a:fontRef idx="minor">
            <a:schemeClr val="dk1"/>
          </a:fontRef>
        </p:style>
      </p:pic>
      <p:pic>
        <p:nvPicPr>
          <p:cNvPr id="2052" name="Picture 4"/>
          <p:cNvPicPr>
            <a:picLocks noChangeAspect="1" noChangeArrowheads="1"/>
          </p:cNvPicPr>
          <p:nvPr/>
        </p:nvPicPr>
        <p:blipFill>
          <a:blip r:embed="rId5" cstate="print"/>
          <a:srcRect/>
          <a:stretch>
            <a:fillRect/>
          </a:stretch>
        </p:blipFill>
        <p:spPr bwMode="auto">
          <a:xfrm>
            <a:off x="1142976" y="3286124"/>
            <a:ext cx="3067058" cy="2762250"/>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dirty="0" smtClean="0"/>
              <a:t>154 حاب (برمجة الحاسب)</a:t>
            </a:r>
            <a:endParaRPr lang="ar-SA" dirty="0"/>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18</a:t>
            </a:fld>
            <a:endParaRPr lang="ar-SA" dirty="0"/>
          </a:p>
        </p:txBody>
      </p:sp>
      <p:pic>
        <p:nvPicPr>
          <p:cNvPr id="3074" name="Picture 2"/>
          <p:cNvPicPr>
            <a:picLocks noChangeAspect="1" noChangeArrowheads="1"/>
          </p:cNvPicPr>
          <p:nvPr/>
        </p:nvPicPr>
        <p:blipFill>
          <a:blip r:embed="rId2" cstate="print"/>
          <a:srcRect/>
          <a:stretch>
            <a:fillRect/>
          </a:stretch>
        </p:blipFill>
        <p:spPr bwMode="auto">
          <a:xfrm>
            <a:off x="357158" y="71414"/>
            <a:ext cx="7715303" cy="62865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19</a:t>
            </a:fld>
            <a:endParaRPr lang="ar-SA"/>
          </a:p>
        </p:txBody>
      </p:sp>
      <p:pic>
        <p:nvPicPr>
          <p:cNvPr id="1026" name="Picture 2"/>
          <p:cNvPicPr>
            <a:picLocks noChangeAspect="1" noChangeArrowheads="1"/>
          </p:cNvPicPr>
          <p:nvPr/>
        </p:nvPicPr>
        <p:blipFill>
          <a:blip r:embed="rId2" cstate="print"/>
          <a:srcRect/>
          <a:stretch>
            <a:fillRect/>
          </a:stretch>
        </p:blipFill>
        <p:spPr bwMode="auto">
          <a:xfrm>
            <a:off x="357158" y="857232"/>
            <a:ext cx="7766099" cy="5319720"/>
          </a:xfrm>
          <a:prstGeom prst="rect">
            <a:avLst/>
          </a:prstGeom>
          <a:ln>
            <a:headEnd/>
            <a:tailEnd/>
          </a:ln>
        </p:spPr>
        <p:style>
          <a:lnRef idx="1">
            <a:schemeClr val="accent3"/>
          </a:lnRef>
          <a:fillRef idx="2">
            <a:schemeClr val="accent3"/>
          </a:fillRef>
          <a:effectRef idx="1">
            <a:schemeClr val="accent3"/>
          </a:effectRef>
          <a:fontRef idx="minor">
            <a:schemeClr val="dk1"/>
          </a:fontRef>
        </p:style>
      </p:pic>
      <p:sp>
        <p:nvSpPr>
          <p:cNvPr id="6" name="مربع نص 5"/>
          <p:cNvSpPr txBox="1"/>
          <p:nvPr/>
        </p:nvSpPr>
        <p:spPr>
          <a:xfrm>
            <a:off x="2643174" y="214290"/>
            <a:ext cx="3235181" cy="461665"/>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pPr algn="ctr"/>
            <a:r>
              <a:rPr lang="ar-SA" sz="2400" dirty="0" smtClean="0"/>
              <a:t>مثال شامل على ما سبق دراسته</a:t>
            </a:r>
            <a:endParaRPr lang="en-GB"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3"/>
          <p:cNvSpPr>
            <a:spLocks noGrp="1"/>
          </p:cNvSpPr>
          <p:nvPr>
            <p:ph type="ftr" sz="quarter" idx="11"/>
          </p:nvPr>
        </p:nvSpPr>
        <p:spPr/>
        <p:txBody>
          <a:bodyPr/>
          <a:lstStyle/>
          <a:p>
            <a:pPr>
              <a:defRPr/>
            </a:pPr>
            <a:r>
              <a:rPr lang="ar-SA" dirty="0" smtClean="0"/>
              <a:t>154 حاب (برمجة الحاسب)</a:t>
            </a:r>
            <a:endParaRPr lang="ar-SA" dirty="0"/>
          </a:p>
        </p:txBody>
      </p:sp>
      <p:sp>
        <p:nvSpPr>
          <p:cNvPr id="5" name="عنصر نائب لرقم الشريحة 4"/>
          <p:cNvSpPr>
            <a:spLocks noGrp="1"/>
          </p:cNvSpPr>
          <p:nvPr>
            <p:ph type="sldNum" sz="quarter" idx="12"/>
          </p:nvPr>
        </p:nvSpPr>
        <p:spPr/>
        <p:txBody>
          <a:bodyPr/>
          <a:lstStyle/>
          <a:p>
            <a:pPr>
              <a:defRPr/>
            </a:pPr>
            <a:fld id="{4B0BFAD0-A7B9-4CE2-BD18-6F5ACC575A87}" type="slidenum">
              <a:rPr lang="ar-SA" smtClean="0"/>
              <a:pPr>
                <a:defRPr/>
              </a:pPr>
              <a:t>2</a:t>
            </a:fld>
            <a:endParaRPr lang="ar-SA" dirty="0"/>
          </a:p>
        </p:txBody>
      </p:sp>
      <p:sp>
        <p:nvSpPr>
          <p:cNvPr id="3326" name="Rectangle 2"/>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l"/>
            <a:r>
              <a:rPr lang="ar-SA" sz="1600">
                <a:latin typeface="Arabic Typesetting" pitchFamily="66" charset="-78"/>
                <a:cs typeface="Times New Roman" pitchFamily="18" charset="0"/>
              </a:rPr>
              <a:t>                                           </a:t>
            </a:r>
            <a:endParaRPr lang="en-US" sz="900"/>
          </a:p>
          <a:p>
            <a:pPr algn="l" rtl="0" eaLnBrk="0" hangingPunct="0"/>
            <a:endParaRPr lang="en-US">
              <a:latin typeface="Calibri" pitchFamily="34" charset="0"/>
            </a:endParaRPr>
          </a:p>
        </p:txBody>
      </p:sp>
      <p:sp>
        <p:nvSpPr>
          <p:cNvPr id="3328" name="Rectangle 3"/>
          <p:cNvSpPr>
            <a:spLocks noChangeArrowheads="1"/>
          </p:cNvSpPr>
          <p:nvPr/>
        </p:nvSpPr>
        <p:spPr bwMode="auto">
          <a:xfrm>
            <a:off x="0" y="381000"/>
            <a:ext cx="9144000" cy="552450"/>
          </a:xfrm>
          <a:prstGeom prst="rect">
            <a:avLst/>
          </a:prstGeom>
          <a:noFill/>
          <a:ln w="9525">
            <a:noFill/>
            <a:miter lim="800000"/>
            <a:headEnd/>
            <a:tailEnd/>
          </a:ln>
        </p:spPr>
        <p:txBody>
          <a:bodyPr anchor="ctr">
            <a:spAutoFit/>
          </a:bodyPr>
          <a:lstStyle/>
          <a:p>
            <a:r>
              <a:rPr lang="ar-SA" sz="1600">
                <a:latin typeface="Arabic Typesetting" pitchFamily="66" charset="-78"/>
                <a:cs typeface="Times New Roman" pitchFamily="18" charset="0"/>
              </a:rPr>
              <a:t>             </a:t>
            </a:r>
            <a:endParaRPr lang="en-US" sz="900"/>
          </a:p>
          <a:p>
            <a:pPr eaLnBrk="0" hangingPunct="0"/>
            <a:r>
              <a:rPr lang="ar-SA" sz="1400">
                <a:latin typeface="Tahoma" pitchFamily="34" charset="0"/>
                <a:cs typeface="Times New Roman" pitchFamily="18" charset="0"/>
              </a:rPr>
              <a:t>         </a:t>
            </a:r>
            <a:r>
              <a:rPr lang="ar-SA" sz="1000">
                <a:latin typeface="Tahoma" pitchFamily="34" charset="0"/>
                <a:cs typeface="Times New Roman" pitchFamily="18" charset="0"/>
              </a:rPr>
              <a:t>                       </a:t>
            </a:r>
            <a:endParaRPr lang="ar-SA">
              <a:latin typeface="Calibri" pitchFamily="34" charset="0"/>
            </a:endParaRPr>
          </a:p>
        </p:txBody>
      </p:sp>
      <p:graphicFrame>
        <p:nvGraphicFramePr>
          <p:cNvPr id="10" name="جدول 9"/>
          <p:cNvGraphicFramePr>
            <a:graphicFrameLocks noGrp="1"/>
          </p:cNvGraphicFramePr>
          <p:nvPr/>
        </p:nvGraphicFramePr>
        <p:xfrm>
          <a:off x="928662" y="1214421"/>
          <a:ext cx="7500991" cy="1192871"/>
        </p:xfrm>
        <a:graphic>
          <a:graphicData uri="http://schemas.openxmlformats.org/drawingml/2006/table">
            <a:tbl>
              <a:tblPr rtl="1"/>
              <a:tblGrid>
                <a:gridCol w="1772763"/>
                <a:gridCol w="1850911"/>
                <a:gridCol w="493576"/>
                <a:gridCol w="1480730"/>
                <a:gridCol w="1903011"/>
              </a:tblGrid>
              <a:tr h="243476">
                <a:tc>
                  <a:txBody>
                    <a:bodyPr/>
                    <a:lstStyle/>
                    <a:p>
                      <a:pPr algn="ctr" rtl="1">
                        <a:spcAft>
                          <a:spcPts val="0"/>
                        </a:spcAft>
                      </a:pPr>
                      <a:r>
                        <a:rPr lang="ar-SA" sz="900" dirty="0">
                          <a:latin typeface="Times New Roman"/>
                          <a:ea typeface="Times New Roman"/>
                          <a:cs typeface="AL-Mohanad"/>
                        </a:rPr>
                        <a:t>اسم المدرب</a:t>
                      </a:r>
                      <a:endParaRPr lang="en-US" sz="1100" dirty="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spcAft>
                          <a:spcPts val="0"/>
                        </a:spcAft>
                      </a:pPr>
                      <a:r>
                        <a:rPr lang="ar-SA" sz="900" b="1">
                          <a:latin typeface="Times New Roman"/>
                          <a:ea typeface="Times New Roman"/>
                          <a:cs typeface="Traditional Arabic"/>
                        </a:rPr>
                        <a:t>إبراهيم بن محمد الدخيل</a:t>
                      </a:r>
                      <a:endParaRPr lang="en-US" sz="1100">
                        <a:latin typeface="Times New Roman"/>
                        <a:ea typeface="Times New Roman"/>
                        <a:cs typeface="Arial"/>
                      </a:endParaRPr>
                    </a:p>
                  </a:txBody>
                  <a:tcPr marL="60169" marR="60169"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900">
                        <a:latin typeface="Times New Roman"/>
                        <a:ea typeface="Times New Roman"/>
                        <a:cs typeface="Arial"/>
                      </a:endParaRPr>
                    </a:p>
                  </a:txBody>
                  <a:tcPr marL="60169" marR="60169"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a:noFill/>
                    </a:lnT>
                    <a:lnB>
                      <a:noFill/>
                    </a:lnB>
                  </a:tcPr>
                </a:tc>
                <a:tc>
                  <a:txBody>
                    <a:bodyPr/>
                    <a:lstStyle/>
                    <a:p>
                      <a:pPr algn="ctr" rtl="1">
                        <a:spcAft>
                          <a:spcPts val="0"/>
                        </a:spcAft>
                      </a:pPr>
                      <a:r>
                        <a:rPr lang="ar-SA" sz="900" dirty="0">
                          <a:latin typeface="Times New Roman"/>
                          <a:ea typeface="Times New Roman"/>
                          <a:cs typeface="AL-Mohanad"/>
                        </a:rPr>
                        <a:t>القسم</a:t>
                      </a:r>
                      <a:endParaRPr lang="en-US" sz="1100" dirty="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spcAft>
                          <a:spcPts val="0"/>
                        </a:spcAft>
                      </a:pPr>
                      <a:r>
                        <a:rPr lang="ar-SA" sz="900" b="1">
                          <a:latin typeface="Times New Roman"/>
                          <a:ea typeface="Times New Roman"/>
                          <a:cs typeface="Traditional Arabic"/>
                        </a:rPr>
                        <a:t>تقنية الحاسب الآلي</a:t>
                      </a:r>
                      <a:endParaRPr lang="en-US" sz="1100">
                        <a:latin typeface="Times New Roman"/>
                        <a:ea typeface="Times New Roman"/>
                        <a:cs typeface="Arial"/>
                      </a:endParaRPr>
                    </a:p>
                  </a:txBody>
                  <a:tcPr marL="60169" marR="60169"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381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879">
                <a:tc>
                  <a:txBody>
                    <a:bodyPr/>
                    <a:lstStyle/>
                    <a:p>
                      <a:pPr algn="ctr" rtl="1">
                        <a:spcAft>
                          <a:spcPts val="0"/>
                        </a:spcAft>
                      </a:pPr>
                      <a:r>
                        <a:rPr lang="ar-SA" sz="900">
                          <a:latin typeface="Times New Roman"/>
                          <a:ea typeface="Times New Roman"/>
                          <a:cs typeface="AL-Mohanad"/>
                        </a:rPr>
                        <a:t>البريد الالكتروني</a:t>
                      </a:r>
                      <a:endParaRPr lang="en-US" sz="110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spcAft>
                          <a:spcPts val="0"/>
                        </a:spcAft>
                      </a:pPr>
                      <a:r>
                        <a:rPr lang="en-US" sz="900" b="1">
                          <a:latin typeface="Times New Roman"/>
                          <a:ea typeface="Times New Roman"/>
                          <a:cs typeface="Traditional Arabic"/>
                        </a:rPr>
                        <a:t>idekhail@bct.edu.sa</a:t>
                      </a:r>
                      <a:endParaRPr lang="en-US" sz="1100">
                        <a:latin typeface="Times New Roman"/>
                        <a:ea typeface="Times New Roman"/>
                        <a:cs typeface="Arial"/>
                      </a:endParaRPr>
                    </a:p>
                  </a:txBody>
                  <a:tcPr marL="60169" marR="60169"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900">
                        <a:latin typeface="Times New Roman"/>
                        <a:ea typeface="Times New Roman"/>
                        <a:cs typeface="Arial"/>
                      </a:endParaRPr>
                    </a:p>
                  </a:txBody>
                  <a:tcPr marL="60169" marR="60169"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a:noFill/>
                    </a:lnT>
                    <a:lnB>
                      <a:noFill/>
                    </a:lnB>
                  </a:tcPr>
                </a:tc>
                <a:tc>
                  <a:txBody>
                    <a:bodyPr/>
                    <a:lstStyle/>
                    <a:p>
                      <a:pPr algn="ctr" rtl="1">
                        <a:spcAft>
                          <a:spcPts val="0"/>
                        </a:spcAft>
                      </a:pPr>
                      <a:r>
                        <a:rPr lang="ar-SA" sz="900">
                          <a:latin typeface="Times New Roman"/>
                          <a:ea typeface="Times New Roman"/>
                          <a:cs typeface="AL-Mohanad"/>
                        </a:rPr>
                        <a:t>اسم ورمز المقرر</a:t>
                      </a:r>
                      <a:endParaRPr lang="en-US" sz="110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spcAft>
                          <a:spcPts val="0"/>
                        </a:spcAft>
                      </a:pPr>
                      <a:r>
                        <a:rPr lang="ar-SA" sz="900" b="1">
                          <a:latin typeface="Times New Roman"/>
                          <a:ea typeface="Times New Roman"/>
                          <a:cs typeface="Traditional Arabic"/>
                        </a:rPr>
                        <a:t>154  حاب (برمجة الحاسب)</a:t>
                      </a:r>
                      <a:endParaRPr lang="en-US" sz="1100">
                        <a:latin typeface="Times New Roman"/>
                        <a:ea typeface="Times New Roman"/>
                        <a:cs typeface="Arial"/>
                      </a:endParaRPr>
                    </a:p>
                  </a:txBody>
                  <a:tcPr marL="60169" marR="60169"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879">
                <a:tc>
                  <a:txBody>
                    <a:bodyPr/>
                    <a:lstStyle/>
                    <a:p>
                      <a:pPr algn="ctr" rtl="1">
                        <a:spcAft>
                          <a:spcPts val="0"/>
                        </a:spcAft>
                      </a:pPr>
                      <a:r>
                        <a:rPr lang="ar-SA" sz="900" dirty="0">
                          <a:latin typeface="Times New Roman"/>
                          <a:ea typeface="Times New Roman"/>
                          <a:cs typeface="AL-Mohanad"/>
                        </a:rPr>
                        <a:t>رقم المكتب</a:t>
                      </a:r>
                      <a:endParaRPr lang="en-US" sz="1100" dirty="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spcAft>
                          <a:spcPts val="0"/>
                        </a:spcAft>
                      </a:pPr>
                      <a:r>
                        <a:rPr lang="ar-SA" sz="900" b="1">
                          <a:latin typeface="Times New Roman"/>
                          <a:ea typeface="Times New Roman"/>
                          <a:cs typeface="Traditional Arabic"/>
                        </a:rPr>
                        <a:t>12-2-16</a:t>
                      </a:r>
                      <a:endParaRPr lang="en-US" sz="1100">
                        <a:latin typeface="Times New Roman"/>
                        <a:ea typeface="Times New Roman"/>
                        <a:cs typeface="Arial"/>
                      </a:endParaRPr>
                    </a:p>
                  </a:txBody>
                  <a:tcPr marL="60169" marR="60169"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900">
                        <a:latin typeface="Times New Roman"/>
                        <a:ea typeface="Times New Roman"/>
                        <a:cs typeface="Arial"/>
                      </a:endParaRPr>
                    </a:p>
                  </a:txBody>
                  <a:tcPr marL="60169" marR="60169"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a:noFill/>
                    </a:lnT>
                    <a:lnB>
                      <a:noFill/>
                    </a:lnB>
                  </a:tcPr>
                </a:tc>
                <a:tc>
                  <a:txBody>
                    <a:bodyPr/>
                    <a:lstStyle/>
                    <a:p>
                      <a:pPr algn="ctr" rtl="1">
                        <a:spcAft>
                          <a:spcPts val="0"/>
                        </a:spcAft>
                      </a:pPr>
                      <a:r>
                        <a:rPr lang="ar-SA" sz="900">
                          <a:latin typeface="Times New Roman"/>
                          <a:ea typeface="Times New Roman"/>
                          <a:cs typeface="AL-Mohanad"/>
                        </a:rPr>
                        <a:t>العام التدريبي</a:t>
                      </a:r>
                      <a:endParaRPr lang="en-US" sz="110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spcAft>
                          <a:spcPts val="0"/>
                        </a:spcAft>
                      </a:pPr>
                      <a:r>
                        <a:rPr lang="ar-SA" sz="900" b="1">
                          <a:latin typeface="Times New Roman"/>
                          <a:ea typeface="Times New Roman"/>
                          <a:cs typeface="Traditional Arabic"/>
                        </a:rPr>
                        <a:t>1431/ 1432 هـ</a:t>
                      </a:r>
                      <a:endParaRPr lang="en-US" sz="1100">
                        <a:latin typeface="Times New Roman"/>
                        <a:ea typeface="Times New Roman"/>
                        <a:cs typeface="Arial"/>
                      </a:endParaRPr>
                    </a:p>
                  </a:txBody>
                  <a:tcPr marL="60169" marR="60169"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879">
                <a:tc>
                  <a:txBody>
                    <a:bodyPr/>
                    <a:lstStyle/>
                    <a:p>
                      <a:pPr algn="ctr" rtl="1">
                        <a:spcAft>
                          <a:spcPts val="0"/>
                        </a:spcAft>
                      </a:pPr>
                      <a:r>
                        <a:rPr lang="ar-SA" sz="900">
                          <a:latin typeface="Times New Roman"/>
                          <a:ea typeface="Times New Roman"/>
                          <a:cs typeface="AL-Mohanad"/>
                        </a:rPr>
                        <a:t>ساعات الاتصال</a:t>
                      </a:r>
                      <a:endParaRPr lang="en-US" sz="110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spcAft>
                          <a:spcPts val="0"/>
                        </a:spcAft>
                      </a:pPr>
                      <a:r>
                        <a:rPr lang="ar-SA" sz="900" b="1">
                          <a:latin typeface="Times New Roman"/>
                          <a:ea typeface="Times New Roman"/>
                          <a:cs typeface="Traditional Arabic"/>
                        </a:rPr>
                        <a:t>5 ساعات تدريبية</a:t>
                      </a:r>
                      <a:endParaRPr lang="en-US" sz="1100">
                        <a:latin typeface="Times New Roman"/>
                        <a:ea typeface="Times New Roman"/>
                        <a:cs typeface="Arial"/>
                      </a:endParaRPr>
                    </a:p>
                  </a:txBody>
                  <a:tcPr marL="60169" marR="60169"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endParaRPr lang="ar-SA" sz="900">
                        <a:latin typeface="Times New Roman"/>
                        <a:ea typeface="Times New Roman"/>
                        <a:cs typeface="Arial"/>
                      </a:endParaRPr>
                    </a:p>
                  </a:txBody>
                  <a:tcPr marL="60169" marR="60169" marT="0" marB="0">
                    <a:lnL w="38100" cap="flat" cmpd="dbl"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a:noFill/>
                    </a:lnT>
                    <a:lnB>
                      <a:noFill/>
                    </a:lnB>
                  </a:tcPr>
                </a:tc>
                <a:tc>
                  <a:txBody>
                    <a:bodyPr/>
                    <a:lstStyle/>
                    <a:p>
                      <a:pPr algn="ctr" rtl="1">
                        <a:spcAft>
                          <a:spcPts val="0"/>
                        </a:spcAft>
                      </a:pPr>
                      <a:r>
                        <a:rPr lang="ar-SA" sz="900">
                          <a:latin typeface="Times New Roman"/>
                          <a:ea typeface="Times New Roman"/>
                          <a:cs typeface="AL-Mohanad"/>
                        </a:rPr>
                        <a:t>الفصل التدريبي</a:t>
                      </a:r>
                      <a:endParaRPr lang="en-US" sz="110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a:txBody>
                    <a:bodyPr/>
                    <a:lstStyle/>
                    <a:p>
                      <a:pPr algn="ctr" rtl="1">
                        <a:spcAft>
                          <a:spcPts val="0"/>
                        </a:spcAft>
                      </a:pPr>
                      <a:r>
                        <a:rPr lang="ar-SA" sz="900" b="1">
                          <a:latin typeface="Times New Roman"/>
                          <a:ea typeface="Times New Roman"/>
                          <a:cs typeface="Traditional Arabic"/>
                        </a:rPr>
                        <a:t>4313</a:t>
                      </a:r>
                      <a:endParaRPr lang="en-US" sz="1100">
                        <a:latin typeface="Times New Roman"/>
                        <a:ea typeface="Times New Roman"/>
                        <a:cs typeface="Arial"/>
                      </a:endParaRPr>
                    </a:p>
                  </a:txBody>
                  <a:tcPr marL="60169" marR="60169" marT="0" marB="0">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879">
                <a:tc>
                  <a:txBody>
                    <a:bodyPr/>
                    <a:lstStyle/>
                    <a:p>
                      <a:pPr algn="ctr" rtl="1">
                        <a:spcAft>
                          <a:spcPts val="0"/>
                        </a:spcAft>
                      </a:pPr>
                      <a:r>
                        <a:rPr lang="ar-SA" sz="900">
                          <a:latin typeface="Times New Roman"/>
                          <a:ea typeface="Times New Roman"/>
                          <a:cs typeface="AL-Mohanad"/>
                        </a:rPr>
                        <a:t>مواعيد التدريب</a:t>
                      </a:r>
                      <a:endParaRPr lang="en-US" sz="110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6E6E6"/>
                    </a:solidFill>
                  </a:tcPr>
                </a:tc>
                <a:tc gridSpan="4">
                  <a:txBody>
                    <a:bodyPr/>
                    <a:lstStyle/>
                    <a:p>
                      <a:pPr algn="r" rtl="1">
                        <a:spcAft>
                          <a:spcPts val="0"/>
                        </a:spcAft>
                      </a:pPr>
                      <a:r>
                        <a:rPr lang="ar-SA" sz="900" b="1">
                          <a:latin typeface="Times New Roman"/>
                          <a:ea typeface="Times New Roman"/>
                          <a:cs typeface="Traditional Arabic"/>
                        </a:rPr>
                        <a:t>                              السبت  : (5-7)  نظري         ،       الأحد: (1-2) عملي</a:t>
                      </a:r>
                      <a:endParaRPr lang="en-US" sz="1100">
                        <a:latin typeface="Times New Roman"/>
                        <a:ea typeface="Times New Roman"/>
                        <a:cs typeface="Arial"/>
                      </a:endParaRPr>
                    </a:p>
                  </a:txBody>
                  <a:tcPr marL="60169" marR="60169"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189879">
                <a:tc>
                  <a:txBody>
                    <a:bodyPr/>
                    <a:lstStyle/>
                    <a:p>
                      <a:pPr algn="ctr" rtl="1">
                        <a:spcAft>
                          <a:spcPts val="0"/>
                        </a:spcAft>
                      </a:pPr>
                      <a:r>
                        <a:rPr lang="ar-SA" sz="900">
                          <a:latin typeface="Times New Roman"/>
                          <a:ea typeface="Times New Roman"/>
                          <a:cs typeface="AL-Mohanad"/>
                        </a:rPr>
                        <a:t>الساعات المكتبية</a:t>
                      </a:r>
                      <a:endParaRPr lang="en-US" sz="1100">
                        <a:latin typeface="Times New Roman"/>
                        <a:ea typeface="Times New Roman"/>
                        <a:cs typeface="Arial"/>
                      </a:endParaRPr>
                    </a:p>
                  </a:txBody>
                  <a:tcPr marL="60169" marR="60169" marT="0" marB="0" anchor="ctr">
                    <a:lnL w="381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solidFill>
                      <a:srgbClr val="E6E6E6"/>
                    </a:solidFill>
                  </a:tcPr>
                </a:tc>
                <a:tc gridSpan="4">
                  <a:txBody>
                    <a:bodyPr/>
                    <a:lstStyle/>
                    <a:p>
                      <a:pPr algn="r" rtl="1">
                        <a:spcAft>
                          <a:spcPts val="0"/>
                        </a:spcAft>
                      </a:pPr>
                      <a:r>
                        <a:rPr lang="ar-SA" sz="900" b="1" dirty="0">
                          <a:latin typeface="Times New Roman"/>
                          <a:ea typeface="Times New Roman"/>
                          <a:cs typeface="Traditional Arabic"/>
                        </a:rPr>
                        <a:t>                              السبت  : 3 - 4          ،       الثلاثاء:  3 - 5</a:t>
                      </a:r>
                      <a:endParaRPr lang="en-US" sz="1100" dirty="0">
                        <a:latin typeface="Times New Roman"/>
                        <a:ea typeface="Times New Roman"/>
                        <a:cs typeface="Arial"/>
                      </a:endParaRPr>
                    </a:p>
                  </a:txBody>
                  <a:tcPr marL="60169" marR="60169" marT="0" marB="0" anchor="ctr">
                    <a:lnL w="12700" cap="flat" cmpd="sng" algn="ctr">
                      <a:solidFill>
                        <a:srgbClr val="000000"/>
                      </a:solidFill>
                      <a:prstDash val="solid"/>
                      <a:round/>
                      <a:headEnd type="none" w="med" len="med"/>
                      <a:tailEnd type="none" w="med" len="med"/>
                    </a:lnL>
                    <a:lnR w="381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11" name="جدول 10"/>
          <p:cNvGraphicFramePr>
            <a:graphicFrameLocks noGrp="1"/>
          </p:cNvGraphicFramePr>
          <p:nvPr/>
        </p:nvGraphicFramePr>
        <p:xfrm>
          <a:off x="357157" y="2571744"/>
          <a:ext cx="8358247" cy="3786218"/>
        </p:xfrm>
        <a:graphic>
          <a:graphicData uri="http://schemas.openxmlformats.org/drawingml/2006/table">
            <a:tbl>
              <a:tblPr rtl="1"/>
              <a:tblGrid>
                <a:gridCol w="350879"/>
                <a:gridCol w="723039"/>
                <a:gridCol w="631483"/>
                <a:gridCol w="282089"/>
                <a:gridCol w="420659"/>
                <a:gridCol w="838844"/>
                <a:gridCol w="3089616"/>
                <a:gridCol w="398389"/>
                <a:gridCol w="421154"/>
                <a:gridCol w="421154"/>
                <a:gridCol w="421154"/>
                <a:gridCol w="359787"/>
              </a:tblGrid>
              <a:tr h="140203">
                <a:tc rowSpan="3">
                  <a:txBody>
                    <a:bodyPr/>
                    <a:lstStyle/>
                    <a:p>
                      <a:pPr algn="ctr" rtl="1">
                        <a:spcAft>
                          <a:spcPts val="0"/>
                        </a:spcAft>
                      </a:pPr>
                      <a:r>
                        <a:rPr lang="ar-SA" sz="700" dirty="0">
                          <a:latin typeface="Times New Roman"/>
                          <a:ea typeface="Times New Roman"/>
                          <a:cs typeface="Arial"/>
                        </a:rPr>
                        <a:t>م</a:t>
                      </a:r>
                      <a:endParaRPr lang="en-US" sz="700" dirty="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الأسبوع</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التاريخ</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الجزء</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عدد الساعات</a:t>
                      </a:r>
                      <a:endParaRPr lang="en-US" sz="700">
                        <a:latin typeface="Times New Roman"/>
                        <a:ea typeface="Times New Roman"/>
                        <a:cs typeface="Arial"/>
                      </a:endParaRPr>
                    </a:p>
                    <a:p>
                      <a:pPr algn="ctr" rtl="1">
                        <a:spcAft>
                          <a:spcPts val="0"/>
                        </a:spcAft>
                      </a:pPr>
                      <a:r>
                        <a:rPr lang="ar-SA" sz="600" b="1">
                          <a:latin typeface="Times New Roman"/>
                          <a:ea typeface="Times New Roman"/>
                          <a:cs typeface="Traditional Arabic"/>
                        </a:rPr>
                        <a:t>التدريبية</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المواضيع الأساسية</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500">
                          <a:latin typeface="Times New Roman"/>
                          <a:ea typeface="Times New Roman"/>
                          <a:cs typeface="Arial"/>
                        </a:rPr>
                        <a:t>المواضيع  </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gridSpan="5">
                  <a:txBody>
                    <a:bodyPr/>
                    <a:lstStyle/>
                    <a:p>
                      <a:pPr algn="ctr" rtl="1">
                        <a:spcAft>
                          <a:spcPts val="0"/>
                        </a:spcAft>
                      </a:pPr>
                      <a:r>
                        <a:rPr lang="ar-SA" sz="600">
                          <a:latin typeface="Times New Roman"/>
                          <a:ea typeface="Times New Roman"/>
                          <a:cs typeface="Traditional Arabic"/>
                        </a:rPr>
                        <a:t>أدوات التقييم</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0203">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1">
                        <a:spcAft>
                          <a:spcPts val="0"/>
                        </a:spcAft>
                      </a:pPr>
                      <a:r>
                        <a:rPr lang="ar-SA" sz="600">
                          <a:latin typeface="Times New Roman"/>
                          <a:ea typeface="Times New Roman"/>
                          <a:cs typeface="Traditional Arabic"/>
                        </a:rPr>
                        <a:t>واجبات</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gridSpan="2">
                  <a:txBody>
                    <a:bodyPr/>
                    <a:lstStyle/>
                    <a:p>
                      <a:pPr algn="ctr" rtl="1">
                        <a:spcAft>
                          <a:spcPts val="0"/>
                        </a:spcAft>
                      </a:pPr>
                      <a:r>
                        <a:rPr lang="ar-SA" sz="600">
                          <a:latin typeface="Times New Roman"/>
                          <a:ea typeface="Times New Roman"/>
                          <a:cs typeface="Traditional Arabic"/>
                        </a:rPr>
                        <a:t>اختبارات</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rtl="1">
                        <a:spcAft>
                          <a:spcPts val="0"/>
                        </a:spcAft>
                      </a:pPr>
                      <a:r>
                        <a:rPr lang="ar-SA" sz="600">
                          <a:latin typeface="Times New Roman"/>
                          <a:ea typeface="Times New Roman"/>
                          <a:cs typeface="Traditional Arabic"/>
                        </a:rPr>
                        <a:t>مشروع</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a:latin typeface="Times New Roman"/>
                          <a:ea typeface="Times New Roman"/>
                          <a:cs typeface="Traditional Arabic"/>
                        </a:rPr>
                        <a:t>المجموع</a:t>
                      </a:r>
                      <a:endParaRPr lang="en-US" sz="70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180511">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p>
                      <a:pPr algn="ctr" rtl="1">
                        <a:spcAft>
                          <a:spcPts val="0"/>
                        </a:spcAft>
                      </a:pPr>
                      <a:r>
                        <a:rPr lang="ar-SA" sz="600">
                          <a:latin typeface="Times New Roman"/>
                          <a:ea typeface="Times New Roman"/>
                          <a:cs typeface="Traditional Arabic"/>
                        </a:rPr>
                        <a:t>15</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rtl="1">
                        <a:spcAft>
                          <a:spcPts val="0"/>
                        </a:spcAft>
                      </a:pPr>
                      <a:r>
                        <a:rPr lang="ar-SA" sz="600">
                          <a:latin typeface="Times New Roman"/>
                          <a:ea typeface="Times New Roman"/>
                          <a:cs typeface="Traditional Arabic"/>
                        </a:rPr>
                        <a:t>30</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a:latin typeface="Times New Roman"/>
                          <a:ea typeface="Times New Roman"/>
                          <a:cs typeface="Traditional Arabic"/>
                        </a:rPr>
                        <a:t>15</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a:latin typeface="Times New Roman"/>
                          <a:ea typeface="Times New Roman"/>
                          <a:cs typeface="Traditional Arabic"/>
                        </a:rPr>
                        <a:t>60</a:t>
                      </a:r>
                      <a:endParaRPr lang="en-US" sz="70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321722">
                <a:tc>
                  <a:txBody>
                    <a:bodyPr/>
                    <a:lstStyle/>
                    <a:p>
                      <a:pPr algn="ctr" rtl="1">
                        <a:spcAft>
                          <a:spcPts val="0"/>
                        </a:spcAft>
                      </a:pPr>
                      <a:r>
                        <a:rPr lang="ar-SA" sz="600">
                          <a:latin typeface="Times New Roman"/>
                          <a:ea typeface="Times New Roman"/>
                          <a:cs typeface="Arial"/>
                        </a:rPr>
                        <a:t>1</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الأول</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12/5/1432هـ</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3">
                  <a:txBody>
                    <a:bodyPr/>
                    <a:lstStyle/>
                    <a:p>
                      <a:pPr marL="71755" marR="71755" algn="ctr" rtl="1">
                        <a:spcAft>
                          <a:spcPts val="0"/>
                        </a:spcAft>
                      </a:pPr>
                      <a:r>
                        <a:rPr lang="ar-SA" sz="700">
                          <a:latin typeface="Times New Roman"/>
                          <a:ea typeface="Times New Roman"/>
                          <a:cs typeface="Arial"/>
                        </a:rPr>
                        <a:t>نظري</a:t>
                      </a:r>
                      <a:endParaRPr lang="en-US" sz="700">
                        <a:latin typeface="Times New Roman"/>
                        <a:ea typeface="Times New Roman"/>
                        <a:cs typeface="Arial"/>
                      </a:endParaRPr>
                    </a:p>
                  </a:txBody>
                  <a:tcPr marL="41841" marR="41841"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2">
                  <a:txBody>
                    <a:bodyPr/>
                    <a:lstStyle/>
                    <a:p>
                      <a:pPr algn="ctr" rtl="1">
                        <a:spcAft>
                          <a:spcPts val="0"/>
                        </a:spcAft>
                      </a:pPr>
                      <a:r>
                        <a:rPr lang="ar-SA" sz="700">
                          <a:latin typeface="Times New Roman"/>
                          <a:ea typeface="Times New Roman"/>
                          <a:cs typeface="Arial"/>
                        </a:rPr>
                        <a:t>6</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spcAft>
                          <a:spcPts val="0"/>
                        </a:spcAft>
                      </a:pPr>
                      <a:r>
                        <a:rPr lang="ar-SA" sz="700">
                          <a:latin typeface="Times New Roman"/>
                          <a:ea typeface="Times New Roman"/>
                          <a:cs typeface="Arial"/>
                        </a:rPr>
                        <a:t>جمل التكرار </a:t>
                      </a:r>
                      <a:r>
                        <a:rPr lang="en-US" sz="700">
                          <a:latin typeface="Times New Roman"/>
                          <a:ea typeface="Times New Roman"/>
                          <a:cs typeface="Arial"/>
                        </a:rPr>
                        <a:t>Looping</a:t>
                      </a: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700">
                          <a:latin typeface="Times New Roman"/>
                          <a:ea typeface="Times New Roman"/>
                          <a:cs typeface="Arial"/>
                        </a:rPr>
                        <a:t>توزيع الخطة - تعريف بالمنهج – مراجعة المواضيع ذات العلاقة في المتطلب السابقة </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613">
                <a:tc>
                  <a:txBody>
                    <a:bodyPr/>
                    <a:lstStyle/>
                    <a:p>
                      <a:pPr algn="ctr" rtl="1">
                        <a:spcAft>
                          <a:spcPts val="0"/>
                        </a:spcAft>
                      </a:pPr>
                      <a:r>
                        <a:rPr lang="ar-SA" sz="600">
                          <a:latin typeface="Times New Roman"/>
                          <a:ea typeface="Times New Roman"/>
                          <a:cs typeface="Arial"/>
                        </a:rPr>
                        <a:t>2</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b="1">
                          <a:latin typeface="Times New Roman"/>
                          <a:ea typeface="Times New Roman"/>
                          <a:cs typeface="Traditional Arabic"/>
                        </a:rPr>
                        <a:t>الأسبوع الثاني</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a:latin typeface="Times New Roman"/>
                          <a:ea typeface="Times New Roman"/>
                          <a:cs typeface="Traditional Arabic"/>
                        </a:rPr>
                        <a:t>19/5 </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Arial"/>
                        </a:rPr>
                        <a:t>(</a:t>
                      </a:r>
                      <a:r>
                        <a:rPr lang="en-US" sz="700">
                          <a:latin typeface="Times New Roman"/>
                          <a:ea typeface="Times New Roman"/>
                          <a:cs typeface="Arial"/>
                        </a:rPr>
                        <a:t>For / While / Do-While/ nested loops</a:t>
                      </a: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19652">
                <a:tc>
                  <a:txBody>
                    <a:bodyPr/>
                    <a:lstStyle/>
                    <a:p>
                      <a:pPr algn="ctr" rtl="1">
                        <a:spcAft>
                          <a:spcPts val="0"/>
                        </a:spcAft>
                      </a:pPr>
                      <a:r>
                        <a:rPr lang="ar-SA" sz="600">
                          <a:latin typeface="Times New Roman"/>
                          <a:ea typeface="Times New Roman"/>
                          <a:cs typeface="Arial"/>
                        </a:rPr>
                        <a:t>3</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الثالث</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26/5</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3">
                  <a:txBody>
                    <a:bodyPr/>
                    <a:lstStyle/>
                    <a:p>
                      <a:pPr algn="ctr" rtl="1">
                        <a:spcAft>
                          <a:spcPts val="0"/>
                        </a:spcAft>
                      </a:pPr>
                      <a:r>
                        <a:rPr lang="ar-SA" sz="700">
                          <a:latin typeface="Times New Roman"/>
                          <a:ea typeface="Times New Roman"/>
                          <a:cs typeface="Arial"/>
                        </a:rPr>
                        <a:t>9</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700">
                          <a:latin typeface="Times New Roman"/>
                          <a:ea typeface="Times New Roman"/>
                          <a:cs typeface="Arial"/>
                        </a:rPr>
                        <a:t>المصفوفات</a:t>
                      </a:r>
                      <a:endParaRPr lang="en-US" sz="700">
                        <a:latin typeface="Times New Roman"/>
                        <a:ea typeface="Times New Roman"/>
                        <a:cs typeface="Arial"/>
                      </a:endParaRPr>
                    </a:p>
                    <a:p>
                      <a:pPr algn="ctr" rtl="1">
                        <a:spcAft>
                          <a:spcPts val="0"/>
                        </a:spcAft>
                      </a:pPr>
                      <a:r>
                        <a:rPr lang="en-US" sz="700">
                          <a:latin typeface="Times New Roman"/>
                          <a:ea typeface="Times New Roman"/>
                          <a:cs typeface="Arial"/>
                        </a:rPr>
                        <a:t>Arrays</a:t>
                      </a: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1">
                        <a:spcAft>
                          <a:spcPts val="0"/>
                        </a:spcAft>
                      </a:pPr>
                      <a:r>
                        <a:rPr lang="ar-SA" sz="700">
                          <a:latin typeface="Times New Roman"/>
                          <a:ea typeface="Times New Roman"/>
                          <a:cs typeface="Traditional Arabic"/>
                        </a:rPr>
                        <a:t>مفهوم المصفوفات – حمل إعلان المصفوفة  </a:t>
                      </a:r>
                      <a:r>
                        <a:rPr lang="en-US" sz="700">
                          <a:latin typeface="Times New Roman"/>
                          <a:ea typeface="Times New Roman"/>
                          <a:cs typeface="Traditional Arabic"/>
                        </a:rPr>
                        <a:t>array declaration</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323">
                <a:tc>
                  <a:txBody>
                    <a:bodyPr/>
                    <a:lstStyle/>
                    <a:p>
                      <a:pPr algn="ctr" rtl="1">
                        <a:spcAft>
                          <a:spcPts val="0"/>
                        </a:spcAft>
                      </a:pPr>
                      <a:r>
                        <a:rPr lang="ar-SA" sz="600">
                          <a:latin typeface="Times New Roman"/>
                          <a:ea typeface="Times New Roman"/>
                          <a:cs typeface="Arial"/>
                        </a:rPr>
                        <a:t>4</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الرابع</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4/6</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Traditional Arabic"/>
                        </a:rPr>
                        <a:t>المصفوفة ذات البعد الواحد</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700">
                          <a:latin typeface="Times New Roman"/>
                          <a:ea typeface="Times New Roman"/>
                          <a:cs typeface="Traditional Arabic"/>
                        </a:rPr>
                        <a:t>5</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5</a:t>
                      </a:r>
                      <a:endParaRPr lang="en-US" sz="70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861">
                <a:tc>
                  <a:txBody>
                    <a:bodyPr/>
                    <a:lstStyle/>
                    <a:p>
                      <a:pPr algn="ctr" rtl="1">
                        <a:spcAft>
                          <a:spcPts val="0"/>
                        </a:spcAft>
                      </a:pPr>
                      <a:r>
                        <a:rPr lang="ar-SA" sz="600">
                          <a:latin typeface="Times New Roman"/>
                          <a:ea typeface="Times New Roman"/>
                          <a:cs typeface="Arial"/>
                        </a:rPr>
                        <a:t>5</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الخامس</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11/6</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Arial Unicode MS"/>
                          <a:ea typeface="Arial Unicode MS"/>
                          <a:cs typeface="Traditional Arabic"/>
                        </a:rPr>
                        <a:t>المصفوفة ذات البعدين</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890">
                <a:tc>
                  <a:txBody>
                    <a:bodyPr/>
                    <a:lstStyle/>
                    <a:p>
                      <a:pPr algn="ctr" rtl="1">
                        <a:spcAft>
                          <a:spcPts val="0"/>
                        </a:spcAft>
                      </a:pPr>
                      <a:r>
                        <a:rPr lang="ar-SA" sz="600">
                          <a:latin typeface="Times New Roman"/>
                          <a:ea typeface="Times New Roman"/>
                          <a:cs typeface="Arial"/>
                        </a:rPr>
                        <a:t>6</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السادس</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18/6</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3">
                  <a:txBody>
                    <a:bodyPr/>
                    <a:lstStyle/>
                    <a:p>
                      <a:pPr algn="ctr" rtl="1">
                        <a:spcAft>
                          <a:spcPts val="0"/>
                        </a:spcAft>
                      </a:pPr>
                      <a:r>
                        <a:rPr lang="ar-SA" sz="700">
                          <a:latin typeface="Times New Roman"/>
                          <a:ea typeface="Times New Roman"/>
                          <a:cs typeface="Arial"/>
                        </a:rPr>
                        <a:t>9</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700">
                          <a:latin typeface="Times New Roman"/>
                          <a:ea typeface="Times New Roman"/>
                          <a:cs typeface="Arial"/>
                        </a:rPr>
                        <a:t>الطرق</a:t>
                      </a:r>
                      <a:endParaRPr lang="en-US" sz="700">
                        <a:latin typeface="Times New Roman"/>
                        <a:ea typeface="Times New Roman"/>
                        <a:cs typeface="Arial"/>
                      </a:endParaRPr>
                    </a:p>
                    <a:p>
                      <a:pPr algn="ctr" rtl="1">
                        <a:spcAft>
                          <a:spcPts val="0"/>
                        </a:spcAft>
                      </a:pPr>
                      <a:r>
                        <a:rPr lang="en-US" sz="700">
                          <a:latin typeface="Times New Roman"/>
                          <a:ea typeface="Times New Roman"/>
                          <a:cs typeface="Arial"/>
                        </a:rPr>
                        <a:t>Methods</a:t>
                      </a: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1">
                        <a:spcAft>
                          <a:spcPts val="0"/>
                        </a:spcAft>
                      </a:pPr>
                      <a:r>
                        <a:rPr lang="ar-SA" sz="700">
                          <a:latin typeface="Times New Roman"/>
                          <a:ea typeface="Times New Roman"/>
                          <a:cs typeface="Traditional Arabic"/>
                        </a:rPr>
                        <a:t>معاملات الطرق </a:t>
                      </a:r>
                      <a:r>
                        <a:rPr lang="en-US" sz="700">
                          <a:latin typeface="Traditional Arabic"/>
                          <a:ea typeface="Times New Roman"/>
                          <a:cs typeface="Arial"/>
                        </a:rPr>
                        <a:t>method operands </a:t>
                      </a:r>
                      <a:r>
                        <a:rPr lang="ar-SA" sz="700">
                          <a:latin typeface="Traditional Arabic"/>
                          <a:ea typeface="Times New Roman"/>
                          <a:cs typeface="Arial"/>
                        </a:rPr>
                        <a:t>– جملة  </a:t>
                      </a:r>
                      <a:r>
                        <a:rPr lang="en-US" sz="700">
                          <a:latin typeface="Traditional Arabic"/>
                          <a:ea typeface="Times New Roman"/>
                          <a:cs typeface="Arial"/>
                        </a:rPr>
                        <a:t>RETURN</a:t>
                      </a:r>
                      <a:endParaRPr lang="en-US" sz="700">
                        <a:latin typeface="Times New Roman"/>
                        <a:ea typeface="Times New Roman"/>
                        <a:cs typeface="Arial"/>
                      </a:endParaRPr>
                    </a:p>
                  </a:txBody>
                  <a:tcPr marL="41841" marR="41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028">
                <a:tc>
                  <a:txBody>
                    <a:bodyPr/>
                    <a:lstStyle/>
                    <a:p>
                      <a:pPr algn="ctr" rtl="1">
                        <a:spcAft>
                          <a:spcPts val="0"/>
                        </a:spcAft>
                      </a:pPr>
                      <a:r>
                        <a:rPr lang="ar-SA" sz="600">
                          <a:latin typeface="Times New Roman"/>
                          <a:ea typeface="Times New Roman"/>
                          <a:cs typeface="Arial"/>
                        </a:rPr>
                        <a:t>7</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السابع</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25/6</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Traditional Arabic"/>
                        </a:rPr>
                        <a:t>استدعاء الطرق </a:t>
                      </a:r>
                      <a:r>
                        <a:rPr lang="en-US" sz="700">
                          <a:latin typeface="Traditional Arabic"/>
                          <a:ea typeface="Times New Roman"/>
                          <a:cs typeface="Arial"/>
                        </a:rPr>
                        <a:t>calling method</a:t>
                      </a:r>
                      <a:endParaRPr lang="en-US" sz="700">
                        <a:latin typeface="Times New Roman"/>
                        <a:ea typeface="Times New Roman"/>
                        <a:cs typeface="Arial"/>
                      </a:endParaRPr>
                    </a:p>
                  </a:txBody>
                  <a:tcPr marL="41841" marR="41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700">
                          <a:latin typeface="Times New Roman"/>
                          <a:ea typeface="Times New Roman"/>
                          <a:cs typeface="Traditional Arabic"/>
                        </a:rPr>
                        <a:t>5</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5</a:t>
                      </a:r>
                      <a:endParaRPr lang="en-US" sz="70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682">
                <a:tc>
                  <a:txBody>
                    <a:bodyPr/>
                    <a:lstStyle/>
                    <a:p>
                      <a:pPr algn="ctr" rtl="1">
                        <a:spcAft>
                          <a:spcPts val="0"/>
                        </a:spcAft>
                      </a:pPr>
                      <a:r>
                        <a:rPr lang="ar-SA" sz="600">
                          <a:latin typeface="Times New Roman"/>
                          <a:ea typeface="Times New Roman"/>
                          <a:cs typeface="Arial"/>
                        </a:rPr>
                        <a:t>8</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الثامن</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2/7</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Traditional Arabic"/>
                        </a:rPr>
                        <a:t>التحميل الزائد على الطرق </a:t>
                      </a:r>
                      <a:r>
                        <a:rPr lang="en-US" sz="700">
                          <a:latin typeface="Traditional Arabic"/>
                          <a:ea typeface="Times New Roman"/>
                          <a:cs typeface="Arial"/>
                        </a:rPr>
                        <a:t>over loading </a:t>
                      </a:r>
                      <a:endParaRPr lang="en-US" sz="700">
                        <a:latin typeface="Times New Roman"/>
                        <a:ea typeface="Times New Roman"/>
                        <a:cs typeface="Arial"/>
                      </a:endParaRPr>
                    </a:p>
                  </a:txBody>
                  <a:tcPr marL="41841" marR="41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682">
                <a:tc>
                  <a:txBody>
                    <a:bodyPr/>
                    <a:lstStyle/>
                    <a:p>
                      <a:pPr algn="ctr" rtl="1">
                        <a:spcAft>
                          <a:spcPts val="0"/>
                        </a:spcAft>
                      </a:pPr>
                      <a:r>
                        <a:rPr lang="ar-SA" sz="600">
                          <a:latin typeface="Times New Roman"/>
                          <a:ea typeface="Times New Roman"/>
                          <a:cs typeface="Arial"/>
                        </a:rPr>
                        <a:t>9</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التاسع</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9/7</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3">
                  <a:txBody>
                    <a:bodyPr/>
                    <a:lstStyle/>
                    <a:p>
                      <a:pPr algn="ctr" rtl="1">
                        <a:spcAft>
                          <a:spcPts val="0"/>
                        </a:spcAft>
                      </a:pPr>
                      <a:r>
                        <a:rPr lang="ar-SA" sz="700">
                          <a:latin typeface="Times New Roman"/>
                          <a:ea typeface="Times New Roman"/>
                          <a:cs typeface="Arial"/>
                        </a:rPr>
                        <a:t>9</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700">
                          <a:latin typeface="Times New Roman"/>
                          <a:ea typeface="Times New Roman"/>
                          <a:cs typeface="Arial"/>
                        </a:rPr>
                        <a:t>الفصائل والكائنات</a:t>
                      </a:r>
                      <a:endParaRPr lang="en-US" sz="700">
                        <a:latin typeface="Times New Roman"/>
                        <a:ea typeface="Times New Roman"/>
                        <a:cs typeface="Arial"/>
                      </a:endParaRPr>
                    </a:p>
                    <a:p>
                      <a:pPr algn="ctr" rtl="1">
                        <a:spcAft>
                          <a:spcPts val="0"/>
                        </a:spcAft>
                      </a:pPr>
                      <a:r>
                        <a:rPr lang="en-US" sz="700">
                          <a:latin typeface="Times New Roman"/>
                          <a:ea typeface="Times New Roman"/>
                          <a:cs typeface="Arial"/>
                        </a:rPr>
                        <a:t>Classes &amp; Objects</a:t>
                      </a: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1">
                        <a:spcAft>
                          <a:spcPts val="0"/>
                        </a:spcAft>
                      </a:pPr>
                      <a:r>
                        <a:rPr lang="ar-SA" sz="700">
                          <a:latin typeface="Times New Roman"/>
                          <a:ea typeface="Times New Roman"/>
                          <a:cs typeface="Traditional Arabic"/>
                        </a:rPr>
                        <a:t>البرمجة بالكائنات </a:t>
                      </a:r>
                      <a:r>
                        <a:rPr lang="en-US" sz="700">
                          <a:latin typeface="Traditional Arabic"/>
                          <a:ea typeface="Times New Roman"/>
                          <a:cs typeface="Arial"/>
                        </a:rPr>
                        <a:t>Object Oriented Programming (OOP)</a:t>
                      </a:r>
                      <a:endParaRPr lang="en-US" sz="700">
                        <a:latin typeface="Times New Roman"/>
                        <a:ea typeface="Times New Roman"/>
                        <a:cs typeface="Arial"/>
                      </a:endParaRPr>
                    </a:p>
                  </a:txBody>
                  <a:tcPr marL="41841" marR="41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22">
                <a:tc>
                  <a:txBody>
                    <a:bodyPr/>
                    <a:lstStyle/>
                    <a:p>
                      <a:pPr algn="ctr" rtl="1">
                        <a:spcAft>
                          <a:spcPts val="0"/>
                        </a:spcAft>
                      </a:pPr>
                      <a:r>
                        <a:rPr lang="ar-SA" sz="600">
                          <a:latin typeface="Times New Roman"/>
                          <a:ea typeface="Times New Roman"/>
                          <a:cs typeface="Arial"/>
                        </a:rPr>
                        <a:t>10</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العاشر</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16/7</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Traditional Arabic"/>
                        </a:rPr>
                        <a:t>جملة إعلان الفصيلة </a:t>
                      </a:r>
                      <a:r>
                        <a:rPr lang="en-US" sz="700">
                          <a:latin typeface="Traditional Arabic"/>
                          <a:ea typeface="Times New Roman"/>
                          <a:cs typeface="Arial"/>
                        </a:rPr>
                        <a:t>class declaration statement </a:t>
                      </a:r>
                      <a:r>
                        <a:rPr lang="ar-SA" sz="700">
                          <a:latin typeface="Traditional Arabic"/>
                          <a:ea typeface="Times New Roman"/>
                          <a:cs typeface="Arial"/>
                        </a:rPr>
                        <a:t>– تحديد خصائص الفصيلة </a:t>
                      </a:r>
                      <a:r>
                        <a:rPr lang="en-US" sz="700">
                          <a:latin typeface="Traditional Arabic"/>
                          <a:ea typeface="Times New Roman"/>
                          <a:cs typeface="Arial"/>
                        </a:rPr>
                        <a:t>class properties </a:t>
                      </a:r>
                      <a:r>
                        <a:rPr lang="ar-SA" sz="700">
                          <a:latin typeface="Traditional Arabic"/>
                          <a:ea typeface="Times New Roman"/>
                          <a:cs typeface="Arial"/>
                        </a:rPr>
                        <a:t>– وطرق سلوكها </a:t>
                      </a:r>
                      <a:r>
                        <a:rPr lang="en-US" sz="700">
                          <a:latin typeface="Traditional Arabic"/>
                          <a:ea typeface="Times New Roman"/>
                          <a:cs typeface="Arial"/>
                        </a:rPr>
                        <a:t>class methods</a:t>
                      </a:r>
                      <a:endParaRPr lang="en-US" sz="700">
                        <a:latin typeface="Times New Roman"/>
                        <a:ea typeface="Times New Roman"/>
                        <a:cs typeface="Arial"/>
                      </a:endParaRPr>
                    </a:p>
                  </a:txBody>
                  <a:tcPr marL="41841" marR="41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700">
                          <a:latin typeface="Times New Roman"/>
                          <a:ea typeface="Times New Roman"/>
                          <a:cs typeface="Traditional Arabic"/>
                        </a:rPr>
                        <a:t>5</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5</a:t>
                      </a:r>
                      <a:endParaRPr lang="en-US" sz="70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22">
                <a:tc>
                  <a:txBody>
                    <a:bodyPr/>
                    <a:lstStyle/>
                    <a:p>
                      <a:pPr algn="ctr" rtl="1">
                        <a:spcAft>
                          <a:spcPts val="0"/>
                        </a:spcAft>
                      </a:pPr>
                      <a:r>
                        <a:rPr lang="ar-SA" sz="600">
                          <a:latin typeface="Times New Roman"/>
                          <a:ea typeface="Times New Roman"/>
                          <a:cs typeface="Arial"/>
                        </a:rPr>
                        <a:t>11</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الحادي عشر</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23/7</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Traditional Arabic"/>
                        </a:rPr>
                        <a:t>تخليق الكائن </a:t>
                      </a:r>
                      <a:r>
                        <a:rPr lang="en-US" sz="700">
                          <a:latin typeface="Traditional Arabic"/>
                          <a:ea typeface="Times New Roman"/>
                          <a:cs typeface="Arial"/>
                        </a:rPr>
                        <a:t>object creation </a:t>
                      </a:r>
                      <a:r>
                        <a:rPr lang="ar-SA" sz="700">
                          <a:latin typeface="Traditional Arabic"/>
                          <a:ea typeface="Times New Roman"/>
                          <a:cs typeface="Arial"/>
                        </a:rPr>
                        <a:t>– أسلوب خطاب </a:t>
                      </a:r>
                      <a:r>
                        <a:rPr lang="en-US" sz="700">
                          <a:latin typeface="Traditional Arabic"/>
                          <a:ea typeface="Times New Roman"/>
                          <a:cs typeface="Arial"/>
                        </a:rPr>
                        <a:t>accessing </a:t>
                      </a:r>
                      <a:r>
                        <a:rPr lang="ar-SA" sz="700">
                          <a:latin typeface="Traditional Arabic"/>
                          <a:ea typeface="Times New Roman"/>
                          <a:cs typeface="Arial"/>
                        </a:rPr>
                        <a:t>– الخصائص </a:t>
                      </a:r>
                      <a:r>
                        <a:rPr lang="en-US" sz="700">
                          <a:latin typeface="Traditional Arabic"/>
                          <a:ea typeface="Times New Roman"/>
                          <a:cs typeface="Arial"/>
                        </a:rPr>
                        <a:t>properties </a:t>
                      </a:r>
                      <a:r>
                        <a:rPr lang="ar-SA" sz="700">
                          <a:latin typeface="Traditional Arabic"/>
                          <a:ea typeface="Times New Roman"/>
                          <a:cs typeface="Arial"/>
                        </a:rPr>
                        <a:t>– الطرق </a:t>
                      </a:r>
                      <a:r>
                        <a:rPr lang="en-US" sz="700">
                          <a:latin typeface="Traditional Arabic"/>
                          <a:ea typeface="Times New Roman"/>
                          <a:cs typeface="Arial"/>
                        </a:rPr>
                        <a:t>methods</a:t>
                      </a:r>
                      <a:endParaRPr lang="en-US" sz="700">
                        <a:latin typeface="Times New Roman"/>
                        <a:ea typeface="Times New Roman"/>
                        <a:cs typeface="Arial"/>
                      </a:endParaRPr>
                    </a:p>
                  </a:txBody>
                  <a:tcPr marL="41841" marR="41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682">
                <a:tc>
                  <a:txBody>
                    <a:bodyPr/>
                    <a:lstStyle/>
                    <a:p>
                      <a:pPr algn="ctr" rtl="1">
                        <a:spcAft>
                          <a:spcPts val="0"/>
                        </a:spcAft>
                      </a:pPr>
                      <a:r>
                        <a:rPr lang="ar-SA" sz="600">
                          <a:latin typeface="Times New Roman"/>
                          <a:ea typeface="Times New Roman"/>
                          <a:cs typeface="Arial"/>
                        </a:rPr>
                        <a:t>12</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الثاني عشر</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1/8</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algn="ctr" rtl="1">
                        <a:spcAft>
                          <a:spcPts val="0"/>
                        </a:spcAft>
                      </a:pPr>
                      <a:r>
                        <a:rPr lang="ar-SA" sz="700">
                          <a:latin typeface="Times New Roman"/>
                          <a:ea typeface="Times New Roman"/>
                          <a:cs typeface="Arial"/>
                        </a:rPr>
                        <a:t>6</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rowSpan="2">
                  <a:txBody>
                    <a:bodyPr/>
                    <a:lstStyle/>
                    <a:p>
                      <a:pPr algn="ctr" rtl="1">
                        <a:spcAft>
                          <a:spcPts val="0"/>
                        </a:spcAft>
                      </a:pPr>
                      <a:r>
                        <a:rPr lang="en-US" sz="700">
                          <a:latin typeface="Times New Roman"/>
                          <a:ea typeface="Times New Roman"/>
                          <a:cs typeface="Arial"/>
                        </a:rPr>
                        <a:t>GUI</a:t>
                      </a: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algn="r" rtl="1">
                        <a:spcAft>
                          <a:spcPts val="0"/>
                        </a:spcAft>
                      </a:pPr>
                      <a:r>
                        <a:rPr lang="ar-SA" sz="700" b="1">
                          <a:latin typeface="Times New Roman"/>
                          <a:ea typeface="Times New Roman"/>
                          <a:cs typeface="Traditional Arabic"/>
                        </a:rPr>
                        <a:t>واجهات المستخدم الرسومية  </a:t>
                      </a:r>
                      <a:r>
                        <a:rPr lang="en-US" sz="700" b="1">
                          <a:latin typeface="Traditional Arabic"/>
                          <a:ea typeface="Times New Roman"/>
                          <a:cs typeface="Arial"/>
                        </a:rPr>
                        <a:t>(Graphical User Interface)</a:t>
                      </a:r>
                      <a:endParaRPr lang="en-US" sz="700">
                        <a:latin typeface="Times New Roman"/>
                        <a:ea typeface="Times New Roman"/>
                        <a:cs typeface="Arial"/>
                      </a:endParaRPr>
                    </a:p>
                  </a:txBody>
                  <a:tcPr marL="41841" marR="41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22">
                <a:tc>
                  <a:txBody>
                    <a:bodyPr/>
                    <a:lstStyle/>
                    <a:p>
                      <a:pPr algn="ctr" rtl="1">
                        <a:spcAft>
                          <a:spcPts val="0"/>
                        </a:spcAft>
                      </a:pPr>
                      <a:r>
                        <a:rPr lang="ar-SA" sz="600">
                          <a:latin typeface="Times New Roman"/>
                          <a:ea typeface="Times New Roman"/>
                          <a:cs typeface="Arial"/>
                        </a:rPr>
                        <a:t>13</a:t>
                      </a:r>
                      <a:endParaRPr lang="en-US" sz="700">
                        <a:latin typeface="Times New Roman"/>
                        <a:ea typeface="Times New Roman"/>
                        <a:cs typeface="Arial"/>
                      </a:endParaRPr>
                    </a:p>
                  </a:txBody>
                  <a:tcPr marL="41841" marR="41841"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الثالث عشر</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r>
                        <a:rPr lang="ar-SA" sz="600" dirty="0">
                          <a:latin typeface="Times New Roman"/>
                          <a:ea typeface="Times New Roman"/>
                          <a:cs typeface="Traditional Arabic"/>
                        </a:rPr>
                        <a:t>8/8</a:t>
                      </a:r>
                      <a:endParaRPr lang="en-US" sz="700" dirty="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b="1" dirty="0">
                          <a:latin typeface="Times New Roman"/>
                          <a:ea typeface="Times New Roman"/>
                          <a:cs typeface="Traditional Arabic"/>
                        </a:rPr>
                        <a:t>مناقشة المشاريع من الناحية النظرية (الأفكار المستخدمة في المشروع – إمكانية تطوير المشروع . . . )</a:t>
                      </a:r>
                      <a:endParaRPr lang="en-US" sz="700" dirty="0">
                        <a:latin typeface="Times New Roman"/>
                        <a:ea typeface="Times New Roman"/>
                        <a:cs typeface="Arial"/>
                      </a:endParaRPr>
                    </a:p>
                  </a:txBody>
                  <a:tcPr marL="41841" marR="418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gridSpan="2">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latin typeface="Times New Roman"/>
                        <a:ea typeface="Times New Roman"/>
                        <a:cs typeface="Traditional Arabic"/>
                      </a:endParaRPr>
                    </a:p>
                  </a:txBody>
                  <a:tcPr marL="41841" marR="418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15</a:t>
                      </a:r>
                      <a:endParaRPr lang="en-US" sz="700">
                        <a:latin typeface="Times New Roman"/>
                        <a:ea typeface="Times New Roman"/>
                        <a:cs typeface="Arial"/>
                      </a:endParaRPr>
                    </a:p>
                  </a:txBody>
                  <a:tcPr marL="41841" marR="41841"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r>
                        <a:rPr lang="ar-SA" sz="700" dirty="0">
                          <a:latin typeface="Times New Roman"/>
                          <a:ea typeface="Times New Roman"/>
                          <a:cs typeface="Traditional Arabic"/>
                        </a:rPr>
                        <a:t>15</a:t>
                      </a:r>
                      <a:endParaRPr lang="en-US" sz="700" dirty="0">
                        <a:latin typeface="Times New Roman"/>
                        <a:ea typeface="Times New Roman"/>
                        <a:cs typeface="Arial"/>
                      </a:endParaRPr>
                    </a:p>
                  </a:txBody>
                  <a:tcPr marL="41841" marR="41841"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pic>
        <p:nvPicPr>
          <p:cNvPr id="3329" name="صورة 2" descr="hj"/>
          <p:cNvPicPr>
            <a:picLocks noChangeAspect="1" noChangeArrowheads="1"/>
          </p:cNvPicPr>
          <p:nvPr/>
        </p:nvPicPr>
        <p:blipFill>
          <a:blip r:embed="rId2" cstate="print"/>
          <a:srcRect/>
          <a:stretch>
            <a:fillRect/>
          </a:stretch>
        </p:blipFill>
        <p:spPr bwMode="auto">
          <a:xfrm>
            <a:off x="4143372" y="357166"/>
            <a:ext cx="1400175" cy="657225"/>
          </a:xfrm>
          <a:prstGeom prst="rect">
            <a:avLst/>
          </a:prstGeom>
          <a:noFill/>
        </p:spPr>
      </p:pic>
      <p:sp>
        <p:nvSpPr>
          <p:cNvPr id="3331" name="Rectangle 259"/>
          <p:cNvSpPr>
            <a:spLocks noChangeArrowheads="1"/>
          </p:cNvSpPr>
          <p:nvPr/>
        </p:nvSpPr>
        <p:spPr bwMode="auto">
          <a:xfrm>
            <a:off x="285720" y="214290"/>
            <a:ext cx="8429684"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eaLnBrk="0" hangingPunct="0"/>
            <a:r>
              <a:rPr lang="ar-SA" sz="1600" dirty="0">
                <a:latin typeface="Arabic Typesetting" pitchFamily="66" charset="-78"/>
                <a:ea typeface="Times New Roman" pitchFamily="18" charset="0"/>
              </a:rPr>
              <a:t>المؤسسة العامة للتدريب التقني والمهني </a:t>
            </a:r>
            <a:r>
              <a:rPr lang="ar-SA" sz="1600" dirty="0" smtClean="0">
                <a:latin typeface="Arabic Typesetting" pitchFamily="66" charset="-78"/>
                <a:ea typeface="Times New Roman" pitchFamily="18" charset="0"/>
              </a:rPr>
              <a:t>                                                            </a:t>
            </a:r>
            <a:r>
              <a:rPr kumimoji="0" lang="ar-SA" sz="1600" b="0" i="0" u="none" strike="noStrike" cap="none" normalizeH="0" baseline="0" dirty="0" smtClean="0">
                <a:ln>
                  <a:noFill/>
                </a:ln>
                <a:solidFill>
                  <a:schemeClr val="tx1"/>
                </a:solidFill>
                <a:effectLst/>
                <a:latin typeface="Arabic Typesetting" pitchFamily="66" charset="-78"/>
                <a:ea typeface="Times New Roman" pitchFamily="18" charset="0"/>
                <a:cs typeface="Arial" pitchFamily="34" charset="0"/>
              </a:rPr>
              <a:t>الكلية التقنية </a:t>
            </a:r>
            <a:r>
              <a:rPr kumimoji="0" lang="ar-SA" sz="1600" b="0" i="0" u="none" strike="noStrike" cap="none" normalizeH="0" baseline="0" dirty="0" err="1" smtClean="0">
                <a:ln>
                  <a:noFill/>
                </a:ln>
                <a:solidFill>
                  <a:schemeClr val="tx1"/>
                </a:solidFill>
                <a:effectLst/>
                <a:latin typeface="Arabic Typesetting" pitchFamily="66" charset="-78"/>
                <a:ea typeface="Times New Roman" pitchFamily="18" charset="0"/>
                <a:cs typeface="Arial" pitchFamily="34" charset="0"/>
              </a:rPr>
              <a:t>ببريدة</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Arabic Typesetting" pitchFamily="66" charset="-78"/>
                <a:ea typeface="Times New Roman" pitchFamily="18" charset="0"/>
                <a:cs typeface="Arial" pitchFamily="34" charset="0"/>
              </a:rPr>
              <a:t>    مجلس التدريب التقني والمهني بمنطقة القصيم         </a:t>
            </a:r>
            <a:r>
              <a:rPr kumimoji="0" lang="ar-SA" sz="1600" b="0" i="0" u="none" strike="noStrike" cap="none" normalizeH="0" dirty="0" smtClean="0">
                <a:ln>
                  <a:noFill/>
                </a:ln>
                <a:solidFill>
                  <a:schemeClr val="tx1"/>
                </a:solidFill>
                <a:effectLst/>
                <a:latin typeface="Arabic Typesetting" pitchFamily="66" charset="-78"/>
                <a:ea typeface="Times New Roman" pitchFamily="18" charset="0"/>
                <a:cs typeface="Arial" pitchFamily="34" charset="0"/>
              </a:rPr>
              <a:t>                       </a:t>
            </a:r>
            <a:r>
              <a:rPr kumimoji="0" lang="ar-SA" sz="1600" b="0" i="0" u="none" strike="noStrike" cap="none" normalizeH="0" baseline="0" dirty="0" smtClean="0">
                <a:ln>
                  <a:noFill/>
                </a:ln>
                <a:solidFill>
                  <a:schemeClr val="tx1"/>
                </a:solidFill>
                <a:effectLst/>
                <a:latin typeface="Arabic Typesetting" pitchFamily="66" charset="-78"/>
                <a:ea typeface="Times New Roman" pitchFamily="18" charset="0"/>
                <a:cs typeface="Arial" pitchFamily="34" charset="0"/>
              </a:rPr>
              <a:t>                  قسم تقنية الحاسب الآلي / برمجيات</a:t>
            </a:r>
            <a:endParaRPr lang="ar-SA" sz="1600" dirty="0"/>
          </a:p>
          <a:p>
            <a:pPr marL="0" marR="0" lvl="0" indent="0" algn="ctr" defTabSz="914400" rtl="1" eaLnBrk="0" fontAlgn="base" latinLnBrk="0" hangingPunct="0">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Arabic Typesetting" pitchFamily="66" charset="-78"/>
                <a:ea typeface="Times New Roman" pitchFamily="18" charset="0"/>
                <a:cs typeface="Arial" pitchFamily="34" charset="0"/>
              </a:rPr>
              <a:t>                                                               </a:t>
            </a:r>
            <a:r>
              <a:rPr kumimoji="0" lang="ar-SA" sz="1600" b="0" i="0" u="none" strike="noStrike" cap="none" normalizeH="0" baseline="0" dirty="0" smtClean="0">
                <a:ln>
                  <a:noFill/>
                </a:ln>
                <a:solidFill>
                  <a:schemeClr val="tx1"/>
                </a:solidFill>
                <a:effectLst/>
                <a:latin typeface="Arabic Typesetting" pitchFamily="66" charset="-78"/>
                <a:ea typeface="Times New Roman" pitchFamily="18" charset="0"/>
                <a:cs typeface="Arial" pitchFamily="34" charset="0"/>
              </a:rPr>
              <a:t>                          خطة تدريب مقرر/ برمجة الحاسب</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20</a:t>
            </a:fld>
            <a:endParaRPr lang="ar-SA"/>
          </a:p>
        </p:txBody>
      </p:sp>
      <p:sp>
        <p:nvSpPr>
          <p:cNvPr id="4" name="مربع نص 3"/>
          <p:cNvSpPr txBox="1"/>
          <p:nvPr/>
        </p:nvSpPr>
        <p:spPr>
          <a:xfrm>
            <a:off x="3929058" y="285728"/>
            <a:ext cx="1143008" cy="523220"/>
          </a:xfrm>
          <a:prstGeom prst="rect">
            <a:avLst/>
          </a:prstGeom>
          <a:noFill/>
        </p:spPr>
        <p:txBody>
          <a:bodyPr wrap="square" rtlCol="1">
            <a:spAutoFit/>
          </a:bodyPr>
          <a:lstStyle/>
          <a:p>
            <a:pPr algn="ctr"/>
            <a:r>
              <a:rPr lang="ar-SA" sz="2800" b="1" u="sng" dirty="0" smtClean="0"/>
              <a:t>تمرين</a:t>
            </a:r>
          </a:p>
        </p:txBody>
      </p:sp>
      <p:sp>
        <p:nvSpPr>
          <p:cNvPr id="5" name="مربع نص 4"/>
          <p:cNvSpPr txBox="1"/>
          <p:nvPr/>
        </p:nvSpPr>
        <p:spPr>
          <a:xfrm>
            <a:off x="1000100" y="928670"/>
            <a:ext cx="7114217" cy="4801314"/>
          </a:xfrm>
          <a:prstGeom prst="rect">
            <a:avLst/>
          </a:prstGeom>
        </p:spPr>
        <p:style>
          <a:lnRef idx="1">
            <a:schemeClr val="accent3"/>
          </a:lnRef>
          <a:fillRef idx="2">
            <a:schemeClr val="accent3"/>
          </a:fillRef>
          <a:effectRef idx="1">
            <a:schemeClr val="accent3"/>
          </a:effectRef>
          <a:fontRef idx="minor">
            <a:schemeClr val="dk1"/>
          </a:fontRef>
        </p:style>
        <p:txBody>
          <a:bodyPr wrap="square" rtlCol="1">
            <a:spAutoFit/>
          </a:bodyPr>
          <a:lstStyle/>
          <a:p>
            <a:pPr marL="342900" indent="-342900">
              <a:buAutoNum type="arabicParenR"/>
            </a:pPr>
            <a:r>
              <a:rPr lang="ar-SA" dirty="0" smtClean="0"/>
              <a:t>عرف مصفوفة ذات بعدين تحتوي على 8 صفوف </a:t>
            </a:r>
            <a:r>
              <a:rPr lang="ar-SA" dirty="0" err="1" smtClean="0"/>
              <a:t>و</a:t>
            </a:r>
            <a:r>
              <a:rPr lang="ar-SA" dirty="0" smtClean="0"/>
              <a:t> 3 أعمدة تحتوي على البيانات التالية :</a:t>
            </a:r>
          </a:p>
          <a:p>
            <a:pPr marL="342900" indent="-342900">
              <a:buAutoNum type="arabicParenR"/>
            </a:pPr>
            <a:endParaRPr lang="ar-SA" dirty="0" smtClean="0"/>
          </a:p>
          <a:p>
            <a:pPr marL="342900" indent="-342900">
              <a:buAutoNum type="arabicParenR"/>
            </a:pPr>
            <a:endParaRPr lang="ar-SA" dirty="0" smtClean="0"/>
          </a:p>
          <a:p>
            <a:pPr marL="342900" indent="-342900">
              <a:buAutoNum type="arabicParenR"/>
            </a:pPr>
            <a:endParaRPr lang="ar-SA" dirty="0" smtClean="0"/>
          </a:p>
          <a:p>
            <a:pPr marL="342900" indent="-342900">
              <a:buAutoNum type="arabicParenR"/>
            </a:pPr>
            <a:endParaRPr lang="ar-SA" dirty="0" smtClean="0"/>
          </a:p>
          <a:p>
            <a:pPr marL="342900" indent="-342900">
              <a:buAutoNum type="arabicParenR"/>
            </a:pPr>
            <a:endParaRPr lang="ar-SA" dirty="0" smtClean="0"/>
          </a:p>
          <a:p>
            <a:pPr marL="342900" indent="-342900">
              <a:buAutoNum type="arabicParenR"/>
            </a:pPr>
            <a:endParaRPr lang="ar-SA" dirty="0" smtClean="0"/>
          </a:p>
          <a:p>
            <a:pPr marL="342900" indent="-342900">
              <a:buAutoNum type="arabicParenR"/>
            </a:pPr>
            <a:endParaRPr lang="ar-SA" dirty="0" smtClean="0"/>
          </a:p>
          <a:p>
            <a:pPr marL="342900" indent="-342900">
              <a:buAutoNum type="arabicParenR"/>
            </a:pPr>
            <a:endParaRPr lang="ar-SA" dirty="0" smtClean="0"/>
          </a:p>
          <a:p>
            <a:pPr marL="342900" indent="-342900">
              <a:buAutoNum type="arabicParenR"/>
            </a:pPr>
            <a:endParaRPr lang="ar-SA" dirty="0" smtClean="0"/>
          </a:p>
          <a:p>
            <a:pPr marL="342900" indent="-342900">
              <a:buAutoNum type="arabicParenR"/>
            </a:pPr>
            <a:endParaRPr lang="ar-SA" dirty="0" smtClean="0"/>
          </a:p>
          <a:p>
            <a:pPr marL="342900" indent="-342900"/>
            <a:r>
              <a:rPr lang="ar-SA" dirty="0" smtClean="0"/>
              <a:t>	</a:t>
            </a:r>
            <a:r>
              <a:rPr lang="ar-SA" b="1" u="sng" dirty="0" smtClean="0"/>
              <a:t>المطلوب</a:t>
            </a:r>
            <a:r>
              <a:rPr lang="ar-SA" dirty="0" smtClean="0"/>
              <a:t>:</a:t>
            </a:r>
          </a:p>
          <a:p>
            <a:pPr marL="800100" lvl="1" indent="-342900">
              <a:buFont typeface="+mj-lt"/>
              <a:buAutoNum type="romanLcPeriod"/>
            </a:pPr>
            <a:r>
              <a:rPr lang="ar-SA" dirty="0" smtClean="0"/>
              <a:t>	إدخال جميع البيانات أعلاه عن طريق لوحة المفاتيح</a:t>
            </a:r>
          </a:p>
          <a:p>
            <a:pPr marL="800100" lvl="1" indent="-342900">
              <a:buFont typeface="+mj-lt"/>
              <a:buAutoNum type="romanLcPeriod"/>
            </a:pPr>
            <a:r>
              <a:rPr lang="ar-SA" dirty="0" smtClean="0"/>
              <a:t>طباعة البيانات بعد إدخالها على حسب الشكل أعلاه</a:t>
            </a:r>
          </a:p>
          <a:p>
            <a:pPr marL="800100" lvl="1" indent="-342900">
              <a:buFont typeface="+mj-lt"/>
              <a:buAutoNum type="romanLcPeriod"/>
            </a:pPr>
            <a:r>
              <a:rPr lang="ar-SA" dirty="0" smtClean="0"/>
              <a:t>البحث عن المتدرب رقم 4 وقم بتعديل الدرجة إلى 80</a:t>
            </a:r>
          </a:p>
          <a:p>
            <a:pPr marL="800100" lvl="1" indent="-342900">
              <a:buFont typeface="+mj-lt"/>
              <a:buAutoNum type="romanLcPeriod"/>
            </a:pPr>
            <a:r>
              <a:rPr lang="ar-SA" dirty="0" smtClean="0"/>
              <a:t>طباعة البيانات بعد تعديل الدرجة</a:t>
            </a:r>
          </a:p>
          <a:p>
            <a:pPr marL="800100" lvl="1" indent="-342900">
              <a:buFont typeface="+mj-lt"/>
              <a:buAutoNum type="romanLcPeriod"/>
            </a:pPr>
            <a:r>
              <a:rPr lang="ar-SA" dirty="0" smtClean="0"/>
              <a:t>طباعة بيانات الدرجات التي أعلا من 75</a:t>
            </a:r>
          </a:p>
        </p:txBody>
      </p:sp>
      <p:graphicFrame>
        <p:nvGraphicFramePr>
          <p:cNvPr id="6" name="جدول 5"/>
          <p:cNvGraphicFramePr>
            <a:graphicFrameLocks noGrp="1"/>
          </p:cNvGraphicFramePr>
          <p:nvPr/>
        </p:nvGraphicFramePr>
        <p:xfrm>
          <a:off x="1500166" y="1571612"/>
          <a:ext cx="5929356" cy="2331720"/>
        </p:xfrm>
        <a:graphic>
          <a:graphicData uri="http://schemas.openxmlformats.org/drawingml/2006/table">
            <a:tbl>
              <a:tblPr rtl="1" firstRow="1" bandRow="1">
                <a:tableStyleId>{5C22544A-7EE6-4342-B048-85BDC9FD1C3A}</a:tableStyleId>
              </a:tblPr>
              <a:tblGrid>
                <a:gridCol w="1976452"/>
                <a:gridCol w="1976452"/>
                <a:gridCol w="1976452"/>
              </a:tblGrid>
              <a:tr h="198439">
                <a:tc>
                  <a:txBody>
                    <a:bodyPr/>
                    <a:lstStyle/>
                    <a:p>
                      <a:pPr algn="ctr" rtl="0"/>
                      <a:r>
                        <a:rPr lang="ar-SA" sz="1100" dirty="0" smtClean="0">
                          <a:solidFill>
                            <a:schemeClr val="tx1"/>
                          </a:solidFill>
                        </a:rPr>
                        <a:t>الدرجة</a:t>
                      </a:r>
                      <a:endParaRPr lang="ar-SA" sz="1100" dirty="0">
                        <a:solidFill>
                          <a:schemeClr val="tx1"/>
                        </a:solidFill>
                      </a:endParaRPr>
                    </a:p>
                  </a:txBody>
                  <a:tcPr>
                    <a:solidFill>
                      <a:schemeClr val="bg1"/>
                    </a:solidFill>
                  </a:tcPr>
                </a:tc>
                <a:tc>
                  <a:txBody>
                    <a:bodyPr/>
                    <a:lstStyle/>
                    <a:p>
                      <a:pPr algn="ctr" rtl="0"/>
                      <a:r>
                        <a:rPr lang="ar-SA" sz="1100" dirty="0" smtClean="0">
                          <a:solidFill>
                            <a:schemeClr val="tx1"/>
                          </a:solidFill>
                        </a:rPr>
                        <a:t>الرقم</a:t>
                      </a:r>
                      <a:endParaRPr lang="ar-SA" sz="1100" dirty="0">
                        <a:solidFill>
                          <a:schemeClr val="tx1"/>
                        </a:solidFill>
                      </a:endParaRPr>
                    </a:p>
                  </a:txBody>
                  <a:tcPr>
                    <a:solidFill>
                      <a:schemeClr val="bg1"/>
                    </a:solidFill>
                  </a:tcPr>
                </a:tc>
                <a:tc>
                  <a:txBody>
                    <a:bodyPr/>
                    <a:lstStyle/>
                    <a:p>
                      <a:pPr algn="ctr" rtl="0"/>
                      <a:r>
                        <a:rPr lang="ar-SA" sz="1100" dirty="0" smtClean="0">
                          <a:solidFill>
                            <a:schemeClr val="tx1"/>
                          </a:solidFill>
                        </a:rPr>
                        <a:t>الاسم</a:t>
                      </a:r>
                      <a:endParaRPr lang="ar-SA" sz="1100" dirty="0">
                        <a:solidFill>
                          <a:schemeClr val="tx1"/>
                        </a:solidFill>
                      </a:endParaRPr>
                    </a:p>
                  </a:txBody>
                  <a:tcPr>
                    <a:solidFill>
                      <a:schemeClr val="bg1"/>
                    </a:solidFill>
                  </a:tcPr>
                </a:tc>
              </a:tr>
              <a:tr h="198439">
                <a:tc>
                  <a:txBody>
                    <a:bodyPr/>
                    <a:lstStyle/>
                    <a:p>
                      <a:pPr algn="ctr" rtl="0"/>
                      <a:r>
                        <a:rPr lang="en-US" sz="1100" dirty="0" smtClean="0">
                          <a:solidFill>
                            <a:schemeClr val="tx1"/>
                          </a:solidFill>
                        </a:rPr>
                        <a:t>100</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1</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A</a:t>
                      </a:r>
                      <a:endParaRPr lang="ar-SA" sz="1100" dirty="0">
                        <a:solidFill>
                          <a:schemeClr val="tx1"/>
                        </a:solidFill>
                      </a:endParaRPr>
                    </a:p>
                  </a:txBody>
                  <a:tcPr>
                    <a:solidFill>
                      <a:schemeClr val="bg1"/>
                    </a:solidFill>
                  </a:tcPr>
                </a:tc>
              </a:tr>
              <a:tr h="198439">
                <a:tc>
                  <a:txBody>
                    <a:bodyPr/>
                    <a:lstStyle/>
                    <a:p>
                      <a:pPr algn="ctr" rtl="0"/>
                      <a:r>
                        <a:rPr lang="en-US" sz="1100" dirty="0" smtClean="0">
                          <a:solidFill>
                            <a:schemeClr val="tx1"/>
                          </a:solidFill>
                        </a:rPr>
                        <a:t>70</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2</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B</a:t>
                      </a:r>
                      <a:endParaRPr lang="ar-SA" sz="1100" dirty="0">
                        <a:solidFill>
                          <a:schemeClr val="tx1"/>
                        </a:solidFill>
                      </a:endParaRPr>
                    </a:p>
                  </a:txBody>
                  <a:tcPr>
                    <a:solidFill>
                      <a:schemeClr val="bg1"/>
                    </a:solidFill>
                  </a:tcPr>
                </a:tc>
              </a:tr>
              <a:tr h="198439">
                <a:tc>
                  <a:txBody>
                    <a:bodyPr/>
                    <a:lstStyle/>
                    <a:p>
                      <a:pPr algn="ctr" rtl="0"/>
                      <a:r>
                        <a:rPr lang="en-US" sz="1100" dirty="0" smtClean="0">
                          <a:solidFill>
                            <a:schemeClr val="tx1"/>
                          </a:solidFill>
                        </a:rPr>
                        <a:t>90</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3</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C</a:t>
                      </a:r>
                      <a:endParaRPr lang="ar-SA" sz="1100" dirty="0">
                        <a:solidFill>
                          <a:schemeClr val="tx1"/>
                        </a:solidFill>
                      </a:endParaRPr>
                    </a:p>
                  </a:txBody>
                  <a:tcPr>
                    <a:solidFill>
                      <a:schemeClr val="bg1"/>
                    </a:solidFill>
                  </a:tcPr>
                </a:tc>
              </a:tr>
              <a:tr h="198439">
                <a:tc>
                  <a:txBody>
                    <a:bodyPr/>
                    <a:lstStyle/>
                    <a:p>
                      <a:pPr algn="ctr" rtl="0"/>
                      <a:r>
                        <a:rPr lang="en-US" sz="1100" dirty="0" smtClean="0">
                          <a:solidFill>
                            <a:schemeClr val="tx1"/>
                          </a:solidFill>
                        </a:rPr>
                        <a:t>30</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4</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D</a:t>
                      </a:r>
                      <a:endParaRPr lang="ar-SA" sz="1100" dirty="0">
                        <a:solidFill>
                          <a:schemeClr val="tx1"/>
                        </a:solidFill>
                      </a:endParaRPr>
                    </a:p>
                  </a:txBody>
                  <a:tcPr>
                    <a:solidFill>
                      <a:schemeClr val="bg1"/>
                    </a:solidFill>
                  </a:tcPr>
                </a:tc>
              </a:tr>
              <a:tr h="198439">
                <a:tc>
                  <a:txBody>
                    <a:bodyPr/>
                    <a:lstStyle/>
                    <a:p>
                      <a:pPr algn="ctr" rtl="0"/>
                      <a:r>
                        <a:rPr lang="en-US" sz="1100" dirty="0" smtClean="0">
                          <a:solidFill>
                            <a:schemeClr val="tx1"/>
                          </a:solidFill>
                        </a:rPr>
                        <a:t>85</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5</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E</a:t>
                      </a:r>
                      <a:endParaRPr lang="ar-SA" sz="1100" dirty="0">
                        <a:solidFill>
                          <a:schemeClr val="tx1"/>
                        </a:solidFill>
                      </a:endParaRPr>
                    </a:p>
                  </a:txBody>
                  <a:tcPr>
                    <a:solidFill>
                      <a:schemeClr val="bg1"/>
                    </a:solidFill>
                  </a:tcPr>
                </a:tc>
              </a:tr>
              <a:tr h="198439">
                <a:tc>
                  <a:txBody>
                    <a:bodyPr/>
                    <a:lstStyle/>
                    <a:p>
                      <a:pPr algn="ctr" rtl="0"/>
                      <a:r>
                        <a:rPr lang="en-US" sz="1100" dirty="0" smtClean="0">
                          <a:solidFill>
                            <a:schemeClr val="tx1"/>
                          </a:solidFill>
                        </a:rPr>
                        <a:t>92</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6</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F</a:t>
                      </a:r>
                      <a:endParaRPr lang="ar-SA" sz="1100" dirty="0">
                        <a:solidFill>
                          <a:schemeClr val="tx1"/>
                        </a:solidFill>
                      </a:endParaRPr>
                    </a:p>
                  </a:txBody>
                  <a:tcPr>
                    <a:solidFill>
                      <a:schemeClr val="bg1"/>
                    </a:solidFill>
                  </a:tcPr>
                </a:tc>
              </a:tr>
              <a:tr h="198439">
                <a:tc>
                  <a:txBody>
                    <a:bodyPr/>
                    <a:lstStyle/>
                    <a:p>
                      <a:pPr algn="ctr" rtl="0"/>
                      <a:r>
                        <a:rPr lang="en-US" sz="1100" dirty="0" smtClean="0">
                          <a:solidFill>
                            <a:schemeClr val="tx1"/>
                          </a:solidFill>
                        </a:rPr>
                        <a:t>67</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7</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J</a:t>
                      </a:r>
                      <a:endParaRPr lang="ar-SA" sz="1100" dirty="0">
                        <a:solidFill>
                          <a:schemeClr val="tx1"/>
                        </a:solidFill>
                      </a:endParaRPr>
                    </a:p>
                  </a:txBody>
                  <a:tcPr>
                    <a:solidFill>
                      <a:schemeClr val="bg1"/>
                    </a:solidFill>
                  </a:tcPr>
                </a:tc>
              </a:tr>
              <a:tr h="198439">
                <a:tc>
                  <a:txBody>
                    <a:bodyPr/>
                    <a:lstStyle/>
                    <a:p>
                      <a:pPr algn="ctr" rtl="0"/>
                      <a:r>
                        <a:rPr lang="en-US" sz="1100" dirty="0" smtClean="0">
                          <a:solidFill>
                            <a:schemeClr val="tx1"/>
                          </a:solidFill>
                        </a:rPr>
                        <a:t>60</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8</a:t>
                      </a:r>
                      <a:endParaRPr lang="ar-SA" sz="1100" dirty="0">
                        <a:solidFill>
                          <a:schemeClr val="tx1"/>
                        </a:solidFill>
                      </a:endParaRPr>
                    </a:p>
                  </a:txBody>
                  <a:tcPr>
                    <a:solidFill>
                      <a:schemeClr val="bg1"/>
                    </a:solidFill>
                  </a:tcPr>
                </a:tc>
                <a:tc>
                  <a:txBody>
                    <a:bodyPr/>
                    <a:lstStyle/>
                    <a:p>
                      <a:pPr algn="ctr" rtl="0"/>
                      <a:r>
                        <a:rPr lang="en-US" sz="1100" dirty="0" smtClean="0">
                          <a:solidFill>
                            <a:schemeClr val="tx1"/>
                          </a:solidFill>
                        </a:rPr>
                        <a:t>h</a:t>
                      </a:r>
                      <a:endParaRPr lang="ar-SA" sz="1100" dirty="0">
                        <a:solidFill>
                          <a:schemeClr val="tx1"/>
                        </a:solidFill>
                      </a:endParaRPr>
                    </a:p>
                  </a:txBody>
                  <a:tcPr>
                    <a:solidFill>
                      <a:schemeClr val="bg1"/>
                    </a:solidFill>
                  </a:tcPr>
                </a:tc>
              </a:tr>
            </a:tbl>
          </a:graphicData>
        </a:graphic>
      </p:graphicFrame>
      <p:sp>
        <p:nvSpPr>
          <p:cNvPr id="7" name="مستطيل 6"/>
          <p:cNvSpPr/>
          <p:nvPr/>
        </p:nvSpPr>
        <p:spPr bwMode="auto">
          <a:xfrm>
            <a:off x="3929058" y="2428868"/>
            <a:ext cx="914400" cy="914400"/>
          </a:xfrm>
          <a:prstGeom prst="rect">
            <a:avLst/>
          </a:prstGeom>
          <a:noFill/>
          <a:ln w="9525">
            <a:noFill/>
            <a:miter lim="800000"/>
            <a:headEnd/>
            <a:tailEnd/>
          </a:ln>
          <a:effectLst/>
        </p:spPr>
        <p:txBody>
          <a:bodyPr vert="horz" wrap="square" lIns="91440" tIns="45720" rIns="91440" bIns="45720" numCol="1" rtlCol="1" anchor="ctr" anchorCtr="0" compatLnSpc="1">
            <a:prstTxWarp prst="textNoShape">
              <a:avLst/>
            </a:prstTxWarp>
            <a:spAutoFit/>
          </a:bodyPr>
          <a:lstStyle/>
          <a:p>
            <a:pPr marL="0" marR="0" indent="0" algn="justLow" defTabSz="914400" rtl="1" eaLnBrk="1" fontAlgn="base" latinLnBrk="0" hangingPunct="1">
              <a:lnSpc>
                <a:spcPct val="100000"/>
              </a:lnSpc>
              <a:spcBef>
                <a:spcPct val="0"/>
              </a:spcBef>
              <a:spcAft>
                <a:spcPct val="0"/>
              </a:spcAft>
              <a:buClrTx/>
              <a:buSzTx/>
              <a:buFontTx/>
              <a:buNone/>
              <a:tabLst/>
            </a:pPr>
            <a:endParaRPr kumimoji="0" lang="ar-SA" sz="1600" b="1" i="0" u="sng" strike="noStrike" cap="none" normalizeH="0" baseline="0" dirty="0" smtClean="0">
              <a:ln>
                <a:noFill/>
              </a:ln>
              <a:solidFill>
                <a:schemeClr val="tx1"/>
              </a:solidFill>
              <a:effectLst/>
              <a:latin typeface="Arial" pitchFamily="34" charset="0"/>
              <a:ea typeface="Times New Roman" pitchFamily="18" charset="0"/>
              <a:cs typeface="PT Bold Heading" pitchFamily="2" charset="-78"/>
            </a:endParaRPr>
          </a:p>
        </p:txBody>
      </p:sp>
      <p:sp>
        <p:nvSpPr>
          <p:cNvPr id="8" name="مستطيل 7"/>
          <p:cNvSpPr/>
          <p:nvPr/>
        </p:nvSpPr>
        <p:spPr bwMode="auto">
          <a:xfrm>
            <a:off x="3857620" y="2643182"/>
            <a:ext cx="914400" cy="914400"/>
          </a:xfrm>
          <a:prstGeom prst="rect">
            <a:avLst/>
          </a:prstGeom>
          <a:noFill/>
          <a:ln w="9525">
            <a:noFill/>
            <a:miter lim="800000"/>
            <a:headEnd/>
            <a:tailEnd/>
          </a:ln>
          <a:effectLst/>
        </p:spPr>
        <p:txBody>
          <a:bodyPr vert="horz" wrap="square" lIns="91440" tIns="45720" rIns="91440" bIns="45720" numCol="1" rtlCol="1" anchor="ctr" anchorCtr="0" compatLnSpc="1">
            <a:prstTxWarp prst="textNoShape">
              <a:avLst/>
            </a:prstTxWarp>
            <a:spAutoFit/>
          </a:bodyPr>
          <a:lstStyle/>
          <a:p>
            <a:pPr marL="0" marR="0" indent="0" algn="justLow" defTabSz="914400" rtl="1" eaLnBrk="1" fontAlgn="base" latinLnBrk="0" hangingPunct="1">
              <a:lnSpc>
                <a:spcPct val="100000"/>
              </a:lnSpc>
              <a:spcBef>
                <a:spcPct val="0"/>
              </a:spcBef>
              <a:spcAft>
                <a:spcPct val="0"/>
              </a:spcAft>
              <a:buClrTx/>
              <a:buSzTx/>
              <a:buFontTx/>
              <a:buNone/>
              <a:tabLst/>
            </a:pPr>
            <a:endParaRPr kumimoji="0" lang="ar-SA" sz="1600" b="1" i="0" u="sng" strike="noStrike" cap="none" normalizeH="0" baseline="0" dirty="0" smtClean="0">
              <a:ln>
                <a:noFill/>
              </a:ln>
              <a:solidFill>
                <a:schemeClr val="tx1"/>
              </a:solidFill>
              <a:effectLst/>
              <a:latin typeface="Arial" pitchFamily="34" charset="0"/>
              <a:ea typeface="Times New Roman" pitchFamily="18" charset="0"/>
              <a:cs typeface="PT Bold Heading"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3"/>
          <p:cNvSpPr>
            <a:spLocks noGrp="1"/>
          </p:cNvSpPr>
          <p:nvPr>
            <p:ph type="ftr" sz="quarter" idx="11"/>
          </p:nvPr>
        </p:nvSpPr>
        <p:spPr/>
        <p:txBody>
          <a:bodyPr/>
          <a:lstStyle/>
          <a:p>
            <a:pPr>
              <a:defRPr/>
            </a:pPr>
            <a:r>
              <a:rPr lang="ar-SA" smtClean="0"/>
              <a:t>154 حاب (برمجة الحاسب)</a:t>
            </a:r>
            <a:endParaRPr lang="ar-SA"/>
          </a:p>
        </p:txBody>
      </p:sp>
      <p:sp>
        <p:nvSpPr>
          <p:cNvPr id="5" name="عنصر نائب لرقم الشريحة 4"/>
          <p:cNvSpPr>
            <a:spLocks noGrp="1"/>
          </p:cNvSpPr>
          <p:nvPr>
            <p:ph type="sldNum" sz="quarter" idx="12"/>
          </p:nvPr>
        </p:nvSpPr>
        <p:spPr/>
        <p:txBody>
          <a:bodyPr/>
          <a:lstStyle/>
          <a:p>
            <a:pPr>
              <a:defRPr/>
            </a:pPr>
            <a:fld id="{31469BE4-0EE0-4D56-8159-EB15C63E9B3A}" type="slidenum">
              <a:rPr lang="ar-SA" smtClean="0"/>
              <a:pPr>
                <a:defRPr/>
              </a:pPr>
              <a:t>3</a:t>
            </a:fld>
            <a:endParaRPr lang="ar-SA"/>
          </a:p>
        </p:txBody>
      </p:sp>
      <p:graphicFrame>
        <p:nvGraphicFramePr>
          <p:cNvPr id="6" name="جدول 5"/>
          <p:cNvGraphicFramePr>
            <a:graphicFrameLocks noGrp="1"/>
          </p:cNvGraphicFramePr>
          <p:nvPr/>
        </p:nvGraphicFramePr>
        <p:xfrm>
          <a:off x="357161" y="714355"/>
          <a:ext cx="8286806" cy="5429289"/>
        </p:xfrm>
        <a:graphic>
          <a:graphicData uri="http://schemas.openxmlformats.org/drawingml/2006/table">
            <a:tbl>
              <a:tblPr rtl="1"/>
              <a:tblGrid>
                <a:gridCol w="356631"/>
                <a:gridCol w="715743"/>
                <a:gridCol w="625119"/>
                <a:gridCol w="277722"/>
                <a:gridCol w="416583"/>
                <a:gridCol w="833653"/>
                <a:gridCol w="3059326"/>
                <a:gridCol w="394657"/>
                <a:gridCol w="417069"/>
                <a:gridCol w="417069"/>
                <a:gridCol w="417069"/>
                <a:gridCol w="356165"/>
              </a:tblGrid>
              <a:tr h="182497">
                <a:tc rowSpan="3">
                  <a:txBody>
                    <a:bodyPr/>
                    <a:lstStyle/>
                    <a:p>
                      <a:pPr algn="ctr" rtl="1">
                        <a:spcAft>
                          <a:spcPts val="0"/>
                        </a:spcAft>
                      </a:pPr>
                      <a:r>
                        <a:rPr lang="ar-SA" sz="700" dirty="0">
                          <a:latin typeface="Times New Roman"/>
                          <a:ea typeface="Times New Roman"/>
                          <a:cs typeface="Arial"/>
                        </a:rPr>
                        <a:t>م</a:t>
                      </a:r>
                      <a:endParaRPr lang="en-US" sz="700" dirty="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الأسبوع</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التاريخ</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الجزء</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عدد الساعات</a:t>
                      </a:r>
                      <a:endParaRPr lang="en-US" sz="700">
                        <a:latin typeface="Times New Roman"/>
                        <a:ea typeface="Times New Roman"/>
                        <a:cs typeface="Arial"/>
                      </a:endParaRPr>
                    </a:p>
                    <a:p>
                      <a:pPr algn="ctr" rtl="1">
                        <a:spcAft>
                          <a:spcPts val="0"/>
                        </a:spcAft>
                      </a:pPr>
                      <a:r>
                        <a:rPr lang="ar-SA" sz="600" b="1">
                          <a:latin typeface="Times New Roman"/>
                          <a:ea typeface="Times New Roman"/>
                          <a:cs typeface="Traditional Arabic"/>
                        </a:rPr>
                        <a:t>التدريبية</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600" b="1">
                          <a:latin typeface="Times New Roman"/>
                          <a:ea typeface="Times New Roman"/>
                          <a:cs typeface="Traditional Arabic"/>
                        </a:rPr>
                        <a:t>المواضيع الأساسية</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500">
                          <a:latin typeface="Times New Roman"/>
                          <a:ea typeface="Times New Roman"/>
                          <a:cs typeface="Arial"/>
                        </a:rPr>
                        <a:t>المواضيع  </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gridSpan="5">
                  <a:txBody>
                    <a:bodyPr/>
                    <a:lstStyle/>
                    <a:p>
                      <a:pPr algn="ctr" rtl="1">
                        <a:spcAft>
                          <a:spcPts val="0"/>
                        </a:spcAft>
                      </a:pPr>
                      <a:r>
                        <a:rPr lang="ar-SA" sz="600">
                          <a:latin typeface="Times New Roman"/>
                          <a:ea typeface="Times New Roman"/>
                          <a:cs typeface="Traditional Arabic"/>
                        </a:rPr>
                        <a:t>أدوات التقييم</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47625" cap="flat" cmpd="dbl"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249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1">
                        <a:spcAft>
                          <a:spcPts val="0"/>
                        </a:spcAft>
                      </a:pPr>
                      <a:r>
                        <a:rPr lang="ar-SA" sz="600">
                          <a:latin typeface="Times New Roman"/>
                          <a:ea typeface="Times New Roman"/>
                          <a:cs typeface="Traditional Arabic"/>
                        </a:rPr>
                        <a:t>تدريبات</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gridSpan="2">
                  <a:txBody>
                    <a:bodyPr/>
                    <a:lstStyle/>
                    <a:p>
                      <a:pPr algn="ctr" rtl="1">
                        <a:spcAft>
                          <a:spcPts val="0"/>
                        </a:spcAft>
                      </a:pPr>
                      <a:r>
                        <a:rPr lang="ar-SA" sz="600">
                          <a:latin typeface="Times New Roman"/>
                          <a:ea typeface="Times New Roman"/>
                          <a:cs typeface="Traditional Arabic"/>
                        </a:rPr>
                        <a:t>تمارين</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rtl="1">
                        <a:spcAft>
                          <a:spcPts val="0"/>
                        </a:spcAft>
                      </a:pPr>
                      <a:r>
                        <a:rPr lang="ar-SA" sz="600">
                          <a:latin typeface="Times New Roman"/>
                          <a:ea typeface="Times New Roman"/>
                          <a:cs typeface="Traditional Arabic"/>
                        </a:rPr>
                        <a:t>مشروع</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a:latin typeface="Times New Roman"/>
                          <a:ea typeface="Times New Roman"/>
                          <a:cs typeface="Traditional Arabic"/>
                        </a:rPr>
                        <a:t>المجموع</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286672">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a:txBody>
                    <a:bodyPr/>
                    <a:lstStyle/>
                    <a:p>
                      <a:pPr algn="ctr" rtl="1">
                        <a:spcAft>
                          <a:spcPts val="0"/>
                        </a:spcAft>
                      </a:pPr>
                      <a:r>
                        <a:rPr lang="ar-SA" sz="600">
                          <a:latin typeface="Times New Roman"/>
                          <a:ea typeface="Times New Roman"/>
                          <a:cs typeface="Traditional Arabic"/>
                        </a:rPr>
                        <a:t>5</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rtl="1">
                        <a:spcAft>
                          <a:spcPts val="0"/>
                        </a:spcAft>
                      </a:pPr>
                      <a:r>
                        <a:rPr lang="ar-SA" sz="600">
                          <a:latin typeface="Times New Roman"/>
                          <a:ea typeface="Times New Roman"/>
                          <a:cs typeface="Traditional Arabic"/>
                        </a:rPr>
                        <a:t>30</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a:latin typeface="Times New Roman"/>
                          <a:ea typeface="Times New Roman"/>
                          <a:cs typeface="Traditional Arabic"/>
                        </a:rPr>
                        <a:t>5</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a:latin typeface="Times New Roman"/>
                          <a:ea typeface="Times New Roman"/>
                          <a:cs typeface="Traditional Arabic"/>
                        </a:rPr>
                        <a:t>40</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405297">
                <a:tc>
                  <a:txBody>
                    <a:bodyPr/>
                    <a:lstStyle/>
                    <a:p>
                      <a:pPr algn="ctr" rtl="1">
                        <a:spcAft>
                          <a:spcPts val="0"/>
                        </a:spcAft>
                      </a:pPr>
                      <a:r>
                        <a:rPr lang="ar-SA" sz="600">
                          <a:latin typeface="Times New Roman"/>
                          <a:ea typeface="Times New Roman"/>
                          <a:cs typeface="Arial"/>
                        </a:rPr>
                        <a:t>1</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الأول</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13/5/1432هـ</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3">
                  <a:txBody>
                    <a:bodyPr/>
                    <a:lstStyle/>
                    <a:p>
                      <a:pPr marL="71755" marR="71755" algn="ctr" rtl="1">
                        <a:spcAft>
                          <a:spcPts val="0"/>
                        </a:spcAft>
                      </a:pPr>
                      <a:r>
                        <a:rPr lang="ar-SA" sz="700">
                          <a:latin typeface="Times New Roman"/>
                          <a:ea typeface="Times New Roman"/>
                          <a:cs typeface="Arial"/>
                        </a:rPr>
                        <a:t>عملي</a:t>
                      </a:r>
                      <a:endParaRPr lang="en-US" sz="700">
                        <a:latin typeface="Times New Roman"/>
                        <a:ea typeface="Times New Roman"/>
                        <a:cs typeface="Arial"/>
                      </a:endParaRPr>
                    </a:p>
                  </a:txBody>
                  <a:tcPr marL="41603" marR="41603"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rowSpan="2">
                  <a:txBody>
                    <a:bodyPr/>
                    <a:lstStyle/>
                    <a:p>
                      <a:pPr algn="ctr" rtl="1">
                        <a:spcAft>
                          <a:spcPts val="0"/>
                        </a:spcAft>
                      </a:pPr>
                      <a:r>
                        <a:rPr lang="ar-SA" sz="700">
                          <a:latin typeface="Times New Roman"/>
                          <a:ea typeface="Times New Roman"/>
                          <a:cs typeface="Arial"/>
                        </a:rPr>
                        <a:t>4</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1">
                        <a:spcAft>
                          <a:spcPts val="0"/>
                        </a:spcAft>
                      </a:pPr>
                      <a:r>
                        <a:rPr lang="ar-SA" sz="700">
                          <a:latin typeface="Times New Roman"/>
                          <a:ea typeface="Times New Roman"/>
                          <a:cs typeface="Arial"/>
                        </a:rPr>
                        <a:t>جمل التكرار </a:t>
                      </a:r>
                      <a:r>
                        <a:rPr lang="en-US" sz="700">
                          <a:latin typeface="Times New Roman"/>
                          <a:ea typeface="Times New Roman"/>
                          <a:cs typeface="Arial"/>
                        </a:rPr>
                        <a:t>Looping</a:t>
                      </a: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8453">
                <a:tc>
                  <a:txBody>
                    <a:bodyPr/>
                    <a:lstStyle/>
                    <a:p>
                      <a:pPr algn="ctr" rtl="1">
                        <a:spcAft>
                          <a:spcPts val="0"/>
                        </a:spcAft>
                      </a:pPr>
                      <a:r>
                        <a:rPr lang="ar-SA" sz="600">
                          <a:latin typeface="Times New Roman"/>
                          <a:ea typeface="Times New Roman"/>
                          <a:cs typeface="Arial"/>
                        </a:rPr>
                        <a:t>2</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b="1">
                          <a:latin typeface="Times New Roman"/>
                          <a:ea typeface="Times New Roman"/>
                          <a:cs typeface="Traditional Arabic"/>
                        </a:rPr>
                        <a:t>الأسبوع الثاني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600">
                          <a:latin typeface="Times New Roman"/>
                          <a:ea typeface="Times New Roman"/>
                          <a:cs typeface="Traditional Arabic"/>
                        </a:rPr>
                        <a:t>20/5 </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rtl="1">
                        <a:spcAft>
                          <a:spcPts val="0"/>
                        </a:spcAft>
                      </a:pPr>
                      <a:r>
                        <a:rPr lang="ar-SA" sz="700">
                          <a:solidFill>
                            <a:srgbClr val="000000"/>
                          </a:solidFill>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1">
                        <a:spcAft>
                          <a:spcPts val="0"/>
                        </a:spcAft>
                      </a:pPr>
                      <a:r>
                        <a:rPr lang="ar-SA" sz="700">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49026">
                <a:tc>
                  <a:txBody>
                    <a:bodyPr/>
                    <a:lstStyle/>
                    <a:p>
                      <a:pPr algn="ctr" rtl="1">
                        <a:spcAft>
                          <a:spcPts val="0"/>
                        </a:spcAft>
                      </a:pPr>
                      <a:r>
                        <a:rPr lang="ar-SA" sz="600">
                          <a:latin typeface="Times New Roman"/>
                          <a:ea typeface="Times New Roman"/>
                          <a:cs typeface="Arial"/>
                        </a:rPr>
                        <a:t>3</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الثالث</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27/5</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3">
                  <a:txBody>
                    <a:bodyPr/>
                    <a:lstStyle/>
                    <a:p>
                      <a:pPr algn="ctr" rtl="1">
                        <a:spcAft>
                          <a:spcPts val="0"/>
                        </a:spcAft>
                      </a:pPr>
                      <a:r>
                        <a:rPr lang="ar-SA" sz="700">
                          <a:latin typeface="Times New Roman"/>
                          <a:ea typeface="Times New Roman"/>
                          <a:cs typeface="Arial"/>
                        </a:rPr>
                        <a:t>6</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700">
                          <a:latin typeface="Times New Roman"/>
                          <a:ea typeface="Times New Roman"/>
                          <a:cs typeface="Arial"/>
                        </a:rPr>
                        <a:t>المصفوفات</a:t>
                      </a:r>
                      <a:endParaRPr lang="en-US" sz="700">
                        <a:latin typeface="Times New Roman"/>
                        <a:ea typeface="Times New Roman"/>
                        <a:cs typeface="Arial"/>
                      </a:endParaRPr>
                    </a:p>
                    <a:p>
                      <a:pPr algn="ctr" rtl="1">
                        <a:spcAft>
                          <a:spcPts val="0"/>
                        </a:spcAft>
                      </a:pPr>
                      <a:r>
                        <a:rPr lang="en-US" sz="700">
                          <a:latin typeface="Times New Roman"/>
                          <a:ea typeface="Times New Roman"/>
                          <a:cs typeface="Arial"/>
                        </a:rPr>
                        <a:t>Arrays</a:t>
                      </a: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101">
                <a:tc>
                  <a:txBody>
                    <a:bodyPr/>
                    <a:lstStyle/>
                    <a:p>
                      <a:pPr algn="ctr" rtl="1">
                        <a:spcAft>
                          <a:spcPts val="0"/>
                        </a:spcAft>
                      </a:pPr>
                      <a:r>
                        <a:rPr lang="ar-SA" sz="600">
                          <a:latin typeface="Times New Roman"/>
                          <a:ea typeface="Times New Roman"/>
                          <a:cs typeface="Arial"/>
                        </a:rPr>
                        <a:t>4</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الرابع</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5/6</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700">
                          <a:solidFill>
                            <a:srgbClr val="000000"/>
                          </a:solidFill>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287">
                <a:tc>
                  <a:txBody>
                    <a:bodyPr/>
                    <a:lstStyle/>
                    <a:p>
                      <a:pPr algn="ctr" rtl="1">
                        <a:spcAft>
                          <a:spcPts val="0"/>
                        </a:spcAft>
                      </a:pPr>
                      <a:r>
                        <a:rPr lang="ar-SA" sz="600">
                          <a:latin typeface="Times New Roman"/>
                          <a:ea typeface="Times New Roman"/>
                          <a:cs typeface="Arial"/>
                        </a:rPr>
                        <a:t>5</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الخامس</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12/6</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700">
                          <a:solidFill>
                            <a:srgbClr val="000000"/>
                          </a:solidFill>
                          <a:latin typeface="Times New Roman"/>
                          <a:ea typeface="Times New Roman"/>
                          <a:cs typeface="Traditional Arabic"/>
                        </a:rPr>
                        <a:t>10</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868">
                <a:tc>
                  <a:txBody>
                    <a:bodyPr/>
                    <a:lstStyle/>
                    <a:p>
                      <a:pPr algn="ctr" rtl="1">
                        <a:spcAft>
                          <a:spcPts val="0"/>
                        </a:spcAft>
                      </a:pPr>
                      <a:r>
                        <a:rPr lang="ar-SA" sz="600">
                          <a:latin typeface="Times New Roman"/>
                          <a:ea typeface="Times New Roman"/>
                          <a:cs typeface="Arial"/>
                        </a:rPr>
                        <a:t>6</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السادس</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19/6</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3">
                  <a:txBody>
                    <a:bodyPr/>
                    <a:lstStyle/>
                    <a:p>
                      <a:pPr algn="ctr" rtl="1">
                        <a:spcAft>
                          <a:spcPts val="0"/>
                        </a:spcAft>
                      </a:pPr>
                      <a:r>
                        <a:rPr lang="ar-SA" sz="700">
                          <a:latin typeface="Times New Roman"/>
                          <a:ea typeface="Times New Roman"/>
                          <a:cs typeface="Arial"/>
                        </a:rPr>
                        <a:t>6</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700">
                          <a:latin typeface="Times New Roman"/>
                          <a:ea typeface="Times New Roman"/>
                          <a:cs typeface="Arial"/>
                        </a:rPr>
                        <a:t>الطرق</a:t>
                      </a:r>
                      <a:endParaRPr lang="en-US" sz="700">
                        <a:latin typeface="Times New Roman"/>
                        <a:ea typeface="Times New Roman"/>
                        <a:cs typeface="Arial"/>
                      </a:endParaRPr>
                    </a:p>
                    <a:p>
                      <a:pPr algn="ctr" rtl="1">
                        <a:spcAft>
                          <a:spcPts val="0"/>
                        </a:spcAft>
                      </a:pPr>
                      <a:r>
                        <a:rPr lang="en-US" sz="700">
                          <a:latin typeface="Times New Roman"/>
                          <a:ea typeface="Times New Roman"/>
                          <a:cs typeface="Arial"/>
                        </a:rPr>
                        <a:t>Methods</a:t>
                      </a: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693">
                <a:tc>
                  <a:txBody>
                    <a:bodyPr/>
                    <a:lstStyle/>
                    <a:p>
                      <a:pPr algn="ctr" rtl="1">
                        <a:spcAft>
                          <a:spcPts val="0"/>
                        </a:spcAft>
                      </a:pPr>
                      <a:r>
                        <a:rPr lang="ar-SA" sz="600">
                          <a:latin typeface="Times New Roman"/>
                          <a:ea typeface="Times New Roman"/>
                          <a:cs typeface="Arial"/>
                        </a:rPr>
                        <a:t>7</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السابع</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26/6</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700">
                          <a:solidFill>
                            <a:srgbClr val="000000"/>
                          </a:solidFill>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83">
                <a:tc>
                  <a:txBody>
                    <a:bodyPr/>
                    <a:lstStyle/>
                    <a:p>
                      <a:pPr algn="ctr" rtl="1">
                        <a:spcAft>
                          <a:spcPts val="0"/>
                        </a:spcAft>
                      </a:pPr>
                      <a:r>
                        <a:rPr lang="ar-SA" sz="600">
                          <a:latin typeface="Times New Roman"/>
                          <a:ea typeface="Times New Roman"/>
                          <a:cs typeface="Arial"/>
                        </a:rPr>
                        <a:t>8</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الثامن</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3/7</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700">
                          <a:solidFill>
                            <a:srgbClr val="000000"/>
                          </a:solidFill>
                          <a:latin typeface="Times New Roman"/>
                          <a:ea typeface="Times New Roman"/>
                          <a:cs typeface="Traditional Arabic"/>
                        </a:rPr>
                        <a:t>10</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83">
                <a:tc>
                  <a:txBody>
                    <a:bodyPr/>
                    <a:lstStyle/>
                    <a:p>
                      <a:pPr algn="ctr" rtl="1">
                        <a:spcAft>
                          <a:spcPts val="0"/>
                        </a:spcAft>
                      </a:pPr>
                      <a:r>
                        <a:rPr lang="ar-SA" sz="600" dirty="0">
                          <a:latin typeface="Times New Roman"/>
                          <a:ea typeface="Times New Roman"/>
                          <a:cs typeface="Arial"/>
                        </a:rPr>
                        <a:t>9</a:t>
                      </a:r>
                      <a:endParaRPr lang="en-US" sz="700" dirty="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التاسع</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10/7</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3">
                  <a:txBody>
                    <a:bodyPr/>
                    <a:lstStyle/>
                    <a:p>
                      <a:pPr algn="ctr" rtl="1">
                        <a:spcAft>
                          <a:spcPts val="0"/>
                        </a:spcAft>
                      </a:pPr>
                      <a:r>
                        <a:rPr lang="ar-SA" sz="700">
                          <a:latin typeface="Times New Roman"/>
                          <a:ea typeface="Times New Roman"/>
                          <a:cs typeface="Arial"/>
                        </a:rPr>
                        <a:t>6</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3">
                  <a:txBody>
                    <a:bodyPr/>
                    <a:lstStyle/>
                    <a:p>
                      <a:pPr algn="ctr" rtl="1">
                        <a:spcAft>
                          <a:spcPts val="0"/>
                        </a:spcAft>
                      </a:pPr>
                      <a:r>
                        <a:rPr lang="ar-SA" sz="700">
                          <a:latin typeface="Times New Roman"/>
                          <a:ea typeface="Times New Roman"/>
                          <a:cs typeface="Arial"/>
                        </a:rPr>
                        <a:t>الفصائل والكائنات</a:t>
                      </a:r>
                      <a:endParaRPr lang="en-US" sz="700">
                        <a:latin typeface="Times New Roman"/>
                        <a:ea typeface="Times New Roman"/>
                        <a:cs typeface="Arial"/>
                      </a:endParaRPr>
                    </a:p>
                    <a:p>
                      <a:pPr algn="ctr" rtl="1">
                        <a:spcAft>
                          <a:spcPts val="0"/>
                        </a:spcAft>
                      </a:pPr>
                      <a:r>
                        <a:rPr lang="en-US" sz="700">
                          <a:latin typeface="Times New Roman"/>
                          <a:ea typeface="Times New Roman"/>
                          <a:cs typeface="Arial"/>
                        </a:rPr>
                        <a:t>Classes &amp; Objects</a:t>
                      </a: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latin typeface="Times New Roman"/>
                        <a:ea typeface="Times New Roman"/>
                        <a:cs typeface="Traditional Arabic"/>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83">
                <a:tc>
                  <a:txBody>
                    <a:bodyPr/>
                    <a:lstStyle/>
                    <a:p>
                      <a:pPr algn="ctr" rtl="1">
                        <a:spcAft>
                          <a:spcPts val="0"/>
                        </a:spcAft>
                      </a:pPr>
                      <a:r>
                        <a:rPr lang="ar-SA" sz="600">
                          <a:latin typeface="Times New Roman"/>
                          <a:ea typeface="Times New Roman"/>
                          <a:cs typeface="Arial"/>
                        </a:rPr>
                        <a:t>10</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العاشر</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17/7</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700">
                          <a:solidFill>
                            <a:srgbClr val="000000"/>
                          </a:solidFill>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83">
                <a:tc>
                  <a:txBody>
                    <a:bodyPr/>
                    <a:lstStyle/>
                    <a:p>
                      <a:pPr algn="ctr" rtl="1">
                        <a:spcAft>
                          <a:spcPts val="0"/>
                        </a:spcAft>
                      </a:pPr>
                      <a:r>
                        <a:rPr lang="ar-SA" sz="600">
                          <a:latin typeface="Times New Roman"/>
                          <a:ea typeface="Times New Roman"/>
                          <a:cs typeface="Arial"/>
                        </a:rPr>
                        <a:t>11</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الحادي عشر</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24/7</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700">
                          <a:solidFill>
                            <a:srgbClr val="000000"/>
                          </a:solidFill>
                          <a:latin typeface="Times New Roman"/>
                          <a:ea typeface="Times New Roman"/>
                          <a:cs typeface="Traditional Arabic"/>
                        </a:rPr>
                        <a:t>10</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10</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83">
                <a:tc>
                  <a:txBody>
                    <a:bodyPr/>
                    <a:lstStyle/>
                    <a:p>
                      <a:pPr algn="ctr" rtl="1">
                        <a:spcAft>
                          <a:spcPts val="0"/>
                        </a:spcAft>
                      </a:pPr>
                      <a:r>
                        <a:rPr lang="ar-SA" sz="600">
                          <a:latin typeface="Times New Roman"/>
                          <a:ea typeface="Times New Roman"/>
                          <a:cs typeface="Arial"/>
                        </a:rPr>
                        <a:t>12</a:t>
                      </a:r>
                      <a:endParaRPr lang="en-US" sz="70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الثاني عشر</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2/8</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algn="ctr" rtl="1">
                        <a:spcAft>
                          <a:spcPts val="0"/>
                        </a:spcAft>
                      </a:pPr>
                      <a:r>
                        <a:rPr lang="ar-SA" sz="700">
                          <a:latin typeface="Times New Roman"/>
                          <a:ea typeface="Times New Roman"/>
                          <a:cs typeface="Arial"/>
                        </a:rPr>
                        <a:t>4</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rowSpan="2">
                  <a:txBody>
                    <a:bodyPr/>
                    <a:lstStyle/>
                    <a:p>
                      <a:pPr algn="ctr" rtl="1">
                        <a:spcAft>
                          <a:spcPts val="0"/>
                        </a:spcAft>
                      </a:pPr>
                      <a:r>
                        <a:rPr lang="en-US" sz="700">
                          <a:latin typeface="Times New Roman"/>
                          <a:ea typeface="Times New Roman"/>
                          <a:cs typeface="Arial"/>
                        </a:rPr>
                        <a:t>GUI</a:t>
                      </a: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FFFFFF"/>
                    </a:solidFill>
                  </a:tcPr>
                </a:tc>
                <a:tc>
                  <a:txBody>
                    <a:bodyPr/>
                    <a:lstStyle/>
                    <a:p>
                      <a:pPr algn="r" rtl="1">
                        <a:spcAft>
                          <a:spcPts val="0"/>
                        </a:spcAft>
                      </a:pPr>
                      <a:r>
                        <a:rPr lang="ar-SA" sz="700">
                          <a:latin typeface="Times New Roman"/>
                          <a:ea typeface="Times New Roman"/>
                          <a:cs typeface="Arial"/>
                        </a:rPr>
                        <a:t>تدريبات على ما تم إنجازه في الجزء النظري</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700">
                          <a:solidFill>
                            <a:srgbClr val="000000"/>
                          </a:solidFill>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700">
                          <a:latin typeface="Times New Roman"/>
                          <a:ea typeface="Times New Roman"/>
                          <a:cs typeface="Traditional Arabic"/>
                        </a:rPr>
                        <a:t>1</a:t>
                      </a:r>
                      <a:endParaRPr lang="en-US" sz="70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2483">
                <a:tc>
                  <a:txBody>
                    <a:bodyPr/>
                    <a:lstStyle/>
                    <a:p>
                      <a:pPr algn="ctr" rtl="1">
                        <a:spcAft>
                          <a:spcPts val="0"/>
                        </a:spcAft>
                      </a:pPr>
                      <a:r>
                        <a:rPr lang="ar-SA" sz="600" b="1" dirty="0">
                          <a:latin typeface="Times New Roman"/>
                          <a:ea typeface="Times New Roman"/>
                          <a:cs typeface="Arial"/>
                        </a:rPr>
                        <a:t>13</a:t>
                      </a:r>
                      <a:endParaRPr lang="en-US" sz="700" b="1" dirty="0">
                        <a:latin typeface="Times New Roman"/>
                        <a:ea typeface="Times New Roman"/>
                        <a:cs typeface="Arial"/>
                      </a:endParaRPr>
                    </a:p>
                  </a:txBody>
                  <a:tcPr marL="41603" marR="41603" marT="0" marB="0" anchor="ctr">
                    <a:lnL w="4762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r>
                        <a:rPr lang="ar-SA" sz="600" b="1">
                          <a:latin typeface="Times New Roman"/>
                          <a:ea typeface="Times New Roman"/>
                          <a:cs typeface="Traditional Arabic"/>
                        </a:rPr>
                        <a:t>الأسبوع الثالث عشر</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r>
                        <a:rPr lang="ar-SA" sz="600">
                          <a:latin typeface="Times New Roman"/>
                          <a:ea typeface="Times New Roman"/>
                          <a:cs typeface="Traditional Arabic"/>
                        </a:rPr>
                        <a:t>9/8</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rtl="1">
                        <a:spcAft>
                          <a:spcPts val="0"/>
                        </a:spcAft>
                      </a:pPr>
                      <a:r>
                        <a:rPr lang="ar-SA" sz="700" b="1">
                          <a:latin typeface="Times New Roman"/>
                          <a:ea typeface="Times New Roman"/>
                          <a:cs typeface="Traditional Arabic"/>
                        </a:rPr>
                        <a:t>مناقشة المشروع في المعمل و نسبة صحة تنفيذ عمل برنامج المشروع </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gridSpan="2">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endParaRPr lang="ar-SA" sz="700">
                        <a:solidFill>
                          <a:srgbClr val="000000"/>
                        </a:solidFill>
                        <a:latin typeface="Times New Roman"/>
                        <a:ea typeface="Times New Roman"/>
                        <a:cs typeface="Traditional Arabic"/>
                      </a:endParaRPr>
                    </a:p>
                  </a:txBody>
                  <a:tcPr marL="41603" marR="416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r>
                        <a:rPr lang="ar-SA" sz="700">
                          <a:solidFill>
                            <a:srgbClr val="000000"/>
                          </a:solidFill>
                          <a:latin typeface="Times New Roman"/>
                          <a:ea typeface="Times New Roman"/>
                          <a:cs typeface="Traditional Arabic"/>
                        </a:rPr>
                        <a:t>5</a:t>
                      </a:r>
                      <a:endParaRPr lang="en-US" sz="700">
                        <a:latin typeface="Times New Roman"/>
                        <a:ea typeface="Times New Roman"/>
                        <a:cs typeface="Arial"/>
                      </a:endParaRPr>
                    </a:p>
                  </a:txBody>
                  <a:tcPr marL="41603" marR="41603"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algn="ctr" rtl="1">
                        <a:spcAft>
                          <a:spcPts val="0"/>
                        </a:spcAft>
                      </a:pPr>
                      <a:r>
                        <a:rPr lang="ar-SA" sz="700" dirty="0">
                          <a:latin typeface="Times New Roman"/>
                          <a:ea typeface="Times New Roman"/>
                          <a:cs typeface="Traditional Arabic"/>
                        </a:rPr>
                        <a:t>5</a:t>
                      </a:r>
                      <a:endParaRPr lang="en-US" sz="700" dirty="0">
                        <a:latin typeface="Times New Roman"/>
                        <a:ea typeface="Times New Roman"/>
                        <a:cs typeface="Arial"/>
                      </a:endParaRPr>
                    </a:p>
                  </a:txBody>
                  <a:tcPr marL="41603" marR="41603" marT="0" marB="0" anchor="ctr">
                    <a:lnL w="28575" cap="flat" cmpd="sng" algn="ctr">
                      <a:solidFill>
                        <a:srgbClr val="000000"/>
                      </a:solidFill>
                      <a:prstDash val="solid"/>
                      <a:round/>
                      <a:headEnd type="none" w="med" len="med"/>
                      <a:tailEnd type="none" w="med" len="med"/>
                    </a:lnL>
                    <a:lnR w="4762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تذييل 3"/>
          <p:cNvSpPr>
            <a:spLocks noGrp="1"/>
          </p:cNvSpPr>
          <p:nvPr>
            <p:ph type="ftr" sz="quarter" idx="11"/>
          </p:nvPr>
        </p:nvSpPr>
        <p:spPr/>
        <p:txBody>
          <a:bodyPr/>
          <a:lstStyle/>
          <a:p>
            <a:pPr>
              <a:defRPr/>
            </a:pPr>
            <a:r>
              <a:rPr lang="ar-SA" smtClean="0"/>
              <a:t>154 حاب (برمجة الحاسب)</a:t>
            </a:r>
            <a:endParaRPr lang="ar-SA"/>
          </a:p>
        </p:txBody>
      </p:sp>
      <p:sp>
        <p:nvSpPr>
          <p:cNvPr id="5" name="عنصر نائب لرقم الشريحة 4"/>
          <p:cNvSpPr>
            <a:spLocks noGrp="1"/>
          </p:cNvSpPr>
          <p:nvPr>
            <p:ph type="sldNum" sz="quarter" idx="12"/>
          </p:nvPr>
        </p:nvSpPr>
        <p:spPr/>
        <p:txBody>
          <a:bodyPr/>
          <a:lstStyle/>
          <a:p>
            <a:pPr>
              <a:defRPr/>
            </a:pPr>
            <a:fld id="{31469BE4-0EE0-4D56-8159-EB15C63E9B3A}" type="slidenum">
              <a:rPr lang="ar-SA" smtClean="0"/>
              <a:pPr>
                <a:defRPr/>
              </a:pPr>
              <a:t>4</a:t>
            </a:fld>
            <a:endParaRPr lang="ar-SA"/>
          </a:p>
        </p:txBody>
      </p:sp>
      <p:sp>
        <p:nvSpPr>
          <p:cNvPr id="6" name="مستطيل 5"/>
          <p:cNvSpPr/>
          <p:nvPr/>
        </p:nvSpPr>
        <p:spPr>
          <a:xfrm>
            <a:off x="1571604" y="1214422"/>
            <a:ext cx="6143668" cy="444737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l" rtl="0">
              <a:lnSpc>
                <a:spcPct val="200000"/>
              </a:lnSpc>
            </a:pPr>
            <a:r>
              <a:rPr lang="en-US" sz="2000" b="1" u="sng" dirty="0" smtClean="0"/>
              <a:t>Table of Contents</a:t>
            </a:r>
          </a:p>
          <a:p>
            <a:pPr marL="800100" lvl="1" indent="-342900" algn="l" rtl="0">
              <a:lnSpc>
                <a:spcPct val="150000"/>
              </a:lnSpc>
              <a:buFont typeface="+mj-lt"/>
              <a:buAutoNum type="arabicPeriod"/>
            </a:pPr>
            <a:r>
              <a:rPr lang="en-US" dirty="0" smtClean="0"/>
              <a:t>Introduction</a:t>
            </a:r>
          </a:p>
          <a:p>
            <a:pPr marL="1257300" lvl="2" indent="-342900" algn="l" rtl="0">
              <a:lnSpc>
                <a:spcPct val="150000"/>
              </a:lnSpc>
              <a:buFont typeface="+mj-lt"/>
              <a:buAutoNum type="romanLcPeriod"/>
            </a:pPr>
            <a:r>
              <a:rPr lang="en-US" dirty="0" smtClean="0"/>
              <a:t>Single-Dimensional Array</a:t>
            </a:r>
          </a:p>
          <a:p>
            <a:pPr marL="1257300" lvl="2" indent="-342900" algn="l" rtl="0">
              <a:lnSpc>
                <a:spcPct val="150000"/>
              </a:lnSpc>
              <a:buFont typeface="+mj-lt"/>
              <a:buAutoNum type="romanLcPeriod"/>
            </a:pPr>
            <a:r>
              <a:rPr lang="en-US" dirty="0" smtClean="0"/>
              <a:t>Two-Dimensional Array</a:t>
            </a:r>
          </a:p>
          <a:p>
            <a:pPr marL="1257300" lvl="2" indent="-342900" algn="l" rtl="0">
              <a:lnSpc>
                <a:spcPct val="150000"/>
              </a:lnSpc>
              <a:buFont typeface="+mj-lt"/>
              <a:buAutoNum type="romanLcPeriod"/>
            </a:pPr>
            <a:r>
              <a:rPr lang="en-US" dirty="0" smtClean="0"/>
              <a:t>Tree-Dimensional Array</a:t>
            </a:r>
          </a:p>
          <a:p>
            <a:pPr marL="800100" lvl="1" indent="-342900" algn="l" rtl="0">
              <a:lnSpc>
                <a:spcPct val="150000"/>
              </a:lnSpc>
              <a:buFont typeface="+mj-lt"/>
              <a:buAutoNum type="arabicPeriod"/>
            </a:pPr>
            <a:r>
              <a:rPr lang="en-US" dirty="0" smtClean="0"/>
              <a:t>Declaring Arrays</a:t>
            </a:r>
          </a:p>
          <a:p>
            <a:pPr marL="800100" lvl="1" indent="-342900" algn="l" rtl="0">
              <a:lnSpc>
                <a:spcPct val="150000"/>
              </a:lnSpc>
              <a:buFont typeface="+mj-lt"/>
              <a:buAutoNum type="arabicPeriod"/>
            </a:pPr>
            <a:r>
              <a:rPr lang="en-US" dirty="0" smtClean="0"/>
              <a:t>Initializing Arrays</a:t>
            </a:r>
          </a:p>
          <a:p>
            <a:pPr marL="800100" lvl="1" indent="-342900" algn="l" rtl="0">
              <a:lnSpc>
                <a:spcPct val="150000"/>
              </a:lnSpc>
              <a:buFont typeface="+mj-lt"/>
              <a:buAutoNum type="arabicPeriod"/>
            </a:pPr>
            <a:r>
              <a:rPr lang="en-US" dirty="0" smtClean="0"/>
              <a:t>Accessing Array Members</a:t>
            </a:r>
          </a:p>
          <a:p>
            <a:pPr marL="800100" lvl="1" indent="-342900" algn="l" rtl="0">
              <a:lnSpc>
                <a:spcPct val="150000"/>
              </a:lnSpc>
              <a:buFont typeface="+mj-lt"/>
              <a:buAutoNum type="arabicPeriod"/>
            </a:pPr>
            <a:r>
              <a:rPr lang="en-US" dirty="0" smtClean="0"/>
              <a:t>Arrays are Objects</a:t>
            </a:r>
          </a:p>
          <a:p>
            <a:pPr marL="800100" lvl="1" indent="-342900" algn="l" rtl="0">
              <a:lnSpc>
                <a:spcPct val="150000"/>
              </a:lnSpc>
              <a:buFont typeface="+mj-lt"/>
              <a:buAutoNum type="arabicPeriod"/>
            </a:pPr>
            <a:r>
              <a:rPr lang="en-US" dirty="0" smtClean="0"/>
              <a:t>Using </a:t>
            </a:r>
            <a:r>
              <a:rPr lang="en-US" dirty="0" err="1" smtClean="0"/>
              <a:t>foreach</a:t>
            </a:r>
            <a:r>
              <a:rPr lang="en-US" dirty="0" smtClean="0"/>
              <a:t> with Arrays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عنوان 1"/>
          <p:cNvSpPr>
            <a:spLocks noGrp="1"/>
          </p:cNvSpPr>
          <p:nvPr>
            <p:ph type="title"/>
          </p:nvPr>
        </p:nvSpPr>
        <p:spPr>
          <a:xfrm>
            <a:off x="457200" y="274638"/>
            <a:ext cx="8229600" cy="511156"/>
          </a:xfrm>
        </p:spPr>
        <p:txBody>
          <a:bodyPr/>
          <a:lstStyle/>
          <a:p>
            <a:pPr eaLnBrk="1" hangingPunct="1"/>
            <a:r>
              <a:rPr lang="en-US" sz="2800" b="1" u="sng" dirty="0" smtClean="0"/>
              <a:t> </a:t>
            </a:r>
            <a:r>
              <a:rPr lang="ar-SA" sz="2800" b="1" u="sng" dirty="0" smtClean="0"/>
              <a:t>المصفوفات  </a:t>
            </a:r>
            <a:r>
              <a:rPr lang="en-US" sz="2800" b="1" u="sng" dirty="0" smtClean="0"/>
              <a:t>Arrays</a:t>
            </a:r>
            <a:endParaRPr lang="ar-SA" sz="2800" b="1" u="sng" dirty="0" smtClean="0"/>
          </a:p>
        </p:txBody>
      </p:sp>
      <p:sp>
        <p:nvSpPr>
          <p:cNvPr id="4" name="عنصر نائب للتذييل 3"/>
          <p:cNvSpPr>
            <a:spLocks noGrp="1"/>
          </p:cNvSpPr>
          <p:nvPr>
            <p:ph type="ftr" sz="quarter" idx="11"/>
          </p:nvPr>
        </p:nvSpPr>
        <p:spPr/>
        <p:txBody>
          <a:bodyPr/>
          <a:lstStyle/>
          <a:p>
            <a:pPr>
              <a:defRPr/>
            </a:pPr>
            <a:r>
              <a:rPr lang="ar-SA" smtClean="0"/>
              <a:t>154 حاب (برمجة الحاسب)</a:t>
            </a:r>
            <a:endParaRPr lang="ar-SA"/>
          </a:p>
        </p:txBody>
      </p:sp>
      <p:sp>
        <p:nvSpPr>
          <p:cNvPr id="5" name="عنصر نائب لرقم الشريحة 4"/>
          <p:cNvSpPr>
            <a:spLocks noGrp="1"/>
          </p:cNvSpPr>
          <p:nvPr>
            <p:ph type="sldNum" sz="quarter" idx="12"/>
          </p:nvPr>
        </p:nvSpPr>
        <p:spPr/>
        <p:txBody>
          <a:bodyPr/>
          <a:lstStyle/>
          <a:p>
            <a:pPr>
              <a:defRPr/>
            </a:pPr>
            <a:fld id="{F121AC0E-6679-478A-A85D-4591830AB385}" type="slidenum">
              <a:rPr lang="ar-SA" smtClean="0"/>
              <a:pPr>
                <a:defRPr/>
              </a:pPr>
              <a:t>5</a:t>
            </a:fld>
            <a:endParaRPr lang="ar-SA"/>
          </a:p>
        </p:txBody>
      </p:sp>
      <p:sp>
        <p:nvSpPr>
          <p:cNvPr id="13" name="مستطيل 12"/>
          <p:cNvSpPr/>
          <p:nvPr/>
        </p:nvSpPr>
        <p:spPr bwMode="auto">
          <a:xfrm>
            <a:off x="5143504" y="5429264"/>
            <a:ext cx="45719" cy="45719"/>
          </a:xfrm>
          <a:prstGeom prst="rect">
            <a:avLst/>
          </a:prstGeom>
          <a:noFill/>
          <a:ln w="9525">
            <a:noFill/>
            <a:miter lim="800000"/>
            <a:headEnd/>
            <a:tailEnd/>
          </a:ln>
          <a:effectLst/>
        </p:spPr>
        <p:txBody>
          <a:bodyPr vert="horz" wrap="square" lIns="91440" tIns="45720" rIns="91440" bIns="45720" numCol="1" rtlCol="1" anchor="ctr" anchorCtr="0" compatLnSpc="1">
            <a:prstTxWarp prst="textNoShape">
              <a:avLst/>
            </a:prstTxWarp>
            <a:spAutoFit/>
          </a:bodyPr>
          <a:lstStyle/>
          <a:p>
            <a:pPr marL="0" marR="0" indent="0" algn="justLow" defTabSz="914400" rtl="1" eaLnBrk="1" fontAlgn="base" latinLnBrk="0" hangingPunct="1">
              <a:lnSpc>
                <a:spcPct val="100000"/>
              </a:lnSpc>
              <a:spcBef>
                <a:spcPct val="0"/>
              </a:spcBef>
              <a:spcAft>
                <a:spcPct val="0"/>
              </a:spcAft>
              <a:buClrTx/>
              <a:buSzTx/>
              <a:buFontTx/>
              <a:buNone/>
              <a:tabLst/>
            </a:pPr>
            <a:endParaRPr kumimoji="0" lang="en-US" sz="1600" b="1" i="0" u="sng" strike="noStrike" cap="none" normalizeH="0" baseline="0" dirty="0" smtClean="0">
              <a:ln>
                <a:noFill/>
              </a:ln>
              <a:solidFill>
                <a:schemeClr val="tx1"/>
              </a:solidFill>
              <a:effectLst/>
              <a:latin typeface="Arial" pitchFamily="34" charset="0"/>
              <a:ea typeface="Times New Roman" pitchFamily="18" charset="0"/>
              <a:cs typeface="PT Bold Heading" pitchFamily="2" charset="-78"/>
            </a:endParaRPr>
          </a:p>
        </p:txBody>
      </p:sp>
      <p:sp>
        <p:nvSpPr>
          <p:cNvPr id="15" name="مستطيل 14"/>
          <p:cNvSpPr/>
          <p:nvPr/>
        </p:nvSpPr>
        <p:spPr>
          <a:xfrm>
            <a:off x="928662" y="1071546"/>
            <a:ext cx="7072362" cy="1384995"/>
          </a:xfrm>
          <a:prstGeom prst="rect">
            <a:avLst/>
          </a:prstGeom>
        </p:spPr>
        <p:txBody>
          <a:bodyPr wrap="square">
            <a:spAutoFit/>
          </a:bodyPr>
          <a:lstStyle/>
          <a:p>
            <a:pPr algn="ctr"/>
            <a:r>
              <a:rPr lang="en-US" sz="2800" b="1" u="sng" dirty="0" smtClean="0"/>
              <a:t>array declaration</a:t>
            </a:r>
            <a:endParaRPr lang="ar-SA" sz="2800" b="1" u="sng" dirty="0" smtClean="0"/>
          </a:p>
          <a:p>
            <a:pPr algn="ctr"/>
            <a:r>
              <a:rPr lang="en-US" sz="2800" b="1" u="sng" dirty="0" smtClean="0"/>
              <a:t>Single-Dimensional Arrays</a:t>
            </a:r>
            <a:endParaRPr lang="ar-SA" sz="2800" b="1" u="sng" dirty="0" smtClean="0"/>
          </a:p>
          <a:p>
            <a:pPr algn="ctr"/>
            <a:r>
              <a:rPr lang="en-US" sz="2800" b="1" u="sng" dirty="0" smtClean="0"/>
              <a:t>One-Dimensional Arrays</a:t>
            </a:r>
            <a:endParaRPr lang="en-US" sz="2800" b="1" u="sng" dirty="0"/>
          </a:p>
        </p:txBody>
      </p:sp>
      <p:sp>
        <p:nvSpPr>
          <p:cNvPr id="16" name="مستطيل 15"/>
          <p:cNvSpPr/>
          <p:nvPr/>
        </p:nvSpPr>
        <p:spPr>
          <a:xfrm>
            <a:off x="857224" y="2714620"/>
            <a:ext cx="6158865"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pPr algn="l" rtl="0"/>
            <a:r>
              <a:rPr lang="en-US" sz="2400" dirty="0" err="1" smtClean="0"/>
              <a:t>ArrayType</a:t>
            </a:r>
            <a:r>
              <a:rPr lang="en-US" sz="2400" dirty="0" smtClean="0"/>
              <a:t> [] </a:t>
            </a:r>
            <a:r>
              <a:rPr lang="en-US" sz="2400" dirty="0" err="1"/>
              <a:t>A</a:t>
            </a:r>
            <a:r>
              <a:rPr lang="en-US" sz="2400" dirty="0" err="1" smtClean="0"/>
              <a:t>rrayName</a:t>
            </a:r>
            <a:r>
              <a:rPr lang="en-US" sz="2400" dirty="0" smtClean="0"/>
              <a:t>= </a:t>
            </a:r>
            <a:r>
              <a:rPr lang="en-US" sz="2400" dirty="0"/>
              <a:t>new </a:t>
            </a:r>
            <a:r>
              <a:rPr lang="en-US" sz="2400" dirty="0" err="1" smtClean="0"/>
              <a:t>ArrayType</a:t>
            </a:r>
            <a:r>
              <a:rPr lang="en-US" sz="2400" dirty="0" smtClean="0"/>
              <a:t> [Size]; </a:t>
            </a:r>
            <a:endParaRPr lang="en-US" sz="2400" dirty="0"/>
          </a:p>
        </p:txBody>
      </p:sp>
      <p:sp>
        <p:nvSpPr>
          <p:cNvPr id="21" name="مستطيل 20"/>
          <p:cNvSpPr/>
          <p:nvPr/>
        </p:nvSpPr>
        <p:spPr>
          <a:xfrm>
            <a:off x="857224" y="3786191"/>
            <a:ext cx="7429552" cy="1015663"/>
          </a:xfrm>
          <a:prstGeom prst="rect">
            <a:avLst/>
          </a:prstGeom>
        </p:spPr>
        <p:txBody>
          <a:bodyPr wrap="square">
            <a:spAutoFit/>
          </a:bodyPr>
          <a:lstStyle/>
          <a:p>
            <a:pPr algn="l" rtl="0"/>
            <a:r>
              <a:rPr lang="en-US" sz="2000" dirty="0" err="1" smtClean="0"/>
              <a:t>ArrayType</a:t>
            </a:r>
            <a:r>
              <a:rPr lang="en-US" sz="2000" dirty="0" smtClean="0"/>
              <a:t>   : (</a:t>
            </a:r>
            <a:r>
              <a:rPr lang="en-US" sz="2000" dirty="0" err="1" smtClean="0"/>
              <a:t>int</a:t>
            </a:r>
            <a:r>
              <a:rPr lang="en-US" sz="2000" dirty="0" smtClean="0"/>
              <a:t>, string, double, ....) </a:t>
            </a:r>
            <a:r>
              <a:rPr lang="ar-SA" sz="2000" dirty="0" smtClean="0"/>
              <a:t>نوع البيانات التي تعبئ في المصفوفة</a:t>
            </a:r>
            <a:endParaRPr lang="en-US" sz="2000" dirty="0" smtClean="0"/>
          </a:p>
          <a:p>
            <a:pPr algn="l" rtl="0"/>
            <a:r>
              <a:rPr lang="en-US" sz="2000" dirty="0" err="1" smtClean="0"/>
              <a:t>ArrayName</a:t>
            </a:r>
            <a:r>
              <a:rPr lang="en-US" sz="2000" dirty="0" smtClean="0"/>
              <a:t> : </a:t>
            </a:r>
            <a:r>
              <a:rPr lang="ar-SA" sz="2000" dirty="0" smtClean="0"/>
              <a:t>اسم المصفوفة</a:t>
            </a:r>
            <a:endParaRPr lang="en-US" sz="2000" dirty="0" smtClean="0"/>
          </a:p>
          <a:p>
            <a:pPr algn="l" rtl="0"/>
            <a:r>
              <a:rPr lang="en-US" sz="2000" dirty="0" smtClean="0"/>
              <a:t>Size             : </a:t>
            </a:r>
            <a:r>
              <a:rPr lang="ar-SA" sz="2000" dirty="0" smtClean="0"/>
              <a:t>عدد عناصر المصفوفة</a:t>
            </a:r>
            <a:endParaRPr lang="en-U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1285875" y="428625"/>
            <a:ext cx="6443663" cy="1000111"/>
          </a:xfrm>
        </p:spPr>
        <p:txBody>
          <a:bodyPr rtlCol="1">
            <a:normAutofit fontScale="90000"/>
          </a:bodyPr>
          <a:lstStyle/>
          <a:p>
            <a:r>
              <a:rPr lang="en-US" sz="2800" b="1" u="sng" dirty="0" smtClean="0"/>
              <a:t>array declaration</a:t>
            </a:r>
            <a:r>
              <a:rPr lang="ar-SA" sz="2800" b="1" u="sng" dirty="0" smtClean="0"/>
              <a:t/>
            </a:r>
            <a:br>
              <a:rPr lang="ar-SA" sz="2800" b="1" u="sng" dirty="0" smtClean="0"/>
            </a:br>
            <a:r>
              <a:rPr lang="en-US" sz="2800" b="1" u="sng" dirty="0" smtClean="0"/>
              <a:t>Single-Dimensional Arrays</a:t>
            </a:r>
            <a:br>
              <a:rPr lang="en-US" sz="2800" b="1" u="sng" dirty="0" smtClean="0"/>
            </a:br>
            <a:endParaRPr lang="ar-SA" sz="2800" u="sng" dirty="0"/>
          </a:p>
        </p:txBody>
      </p:sp>
      <p:sp>
        <p:nvSpPr>
          <p:cNvPr id="5124" name="Rectangle 16"/>
          <p:cNvSpPr>
            <a:spLocks noChangeArrowheads="1"/>
          </p:cNvSpPr>
          <p:nvPr/>
        </p:nvSpPr>
        <p:spPr bwMode="auto">
          <a:xfrm>
            <a:off x="857224" y="1857364"/>
            <a:ext cx="7643812" cy="369888"/>
          </a:xfrm>
          <a:prstGeom prst="rect">
            <a:avLst/>
          </a:prstGeom>
          <a:noFill/>
          <a:ln w="9525">
            <a:noFill/>
            <a:miter lim="800000"/>
            <a:headEnd/>
            <a:tailEnd/>
          </a:ln>
        </p:spPr>
        <p:txBody>
          <a:bodyPr anchor="ctr">
            <a:spAutoFit/>
          </a:bodyPr>
          <a:lstStyle/>
          <a:p>
            <a:r>
              <a:rPr lang="ar-SA" dirty="0" smtClean="0"/>
              <a:t>9</a:t>
            </a:r>
            <a:endParaRPr lang="ar-SA" dirty="0"/>
          </a:p>
        </p:txBody>
      </p:sp>
      <p:sp>
        <p:nvSpPr>
          <p:cNvPr id="24" name="عنصر نائب لرقم الشريحة 23"/>
          <p:cNvSpPr>
            <a:spLocks noGrp="1"/>
          </p:cNvSpPr>
          <p:nvPr>
            <p:ph type="sldNum" sz="quarter" idx="12"/>
          </p:nvPr>
        </p:nvSpPr>
        <p:spPr/>
        <p:txBody>
          <a:bodyPr/>
          <a:lstStyle/>
          <a:p>
            <a:pPr>
              <a:defRPr/>
            </a:pPr>
            <a:fld id="{FE4FDA26-44A1-41F4-B8C9-7BADE94D5D2C}" type="slidenum">
              <a:rPr lang="ar-SA"/>
              <a:pPr>
                <a:defRPr/>
              </a:pPr>
              <a:t>6</a:t>
            </a:fld>
            <a:endParaRPr lang="ar-SA"/>
          </a:p>
        </p:txBody>
      </p:sp>
      <p:sp>
        <p:nvSpPr>
          <p:cNvPr id="25" name="عنصر نائب للتذييل 24"/>
          <p:cNvSpPr>
            <a:spLocks noGrp="1"/>
          </p:cNvSpPr>
          <p:nvPr>
            <p:ph type="ftr" sz="quarter" idx="11"/>
          </p:nvPr>
        </p:nvSpPr>
        <p:spPr/>
        <p:txBody>
          <a:bodyPr/>
          <a:lstStyle/>
          <a:p>
            <a:pPr>
              <a:defRPr/>
            </a:pPr>
            <a:r>
              <a:rPr lang="ar-SA" smtClean="0"/>
              <a:t>154 حاب (برمجة الحاسب)</a:t>
            </a:r>
            <a:endParaRPr lang="ar-SA"/>
          </a:p>
        </p:txBody>
      </p:sp>
      <p:sp>
        <p:nvSpPr>
          <p:cNvPr id="9" name="مستطيل 8"/>
          <p:cNvSpPr/>
          <p:nvPr/>
        </p:nvSpPr>
        <p:spPr>
          <a:xfrm>
            <a:off x="928662" y="3357562"/>
            <a:ext cx="692948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l" rtl="0">
              <a:tabLst>
                <a:tab pos="6457950" algn="l"/>
              </a:tabLst>
            </a:pPr>
            <a:r>
              <a:rPr lang="en-US" dirty="0" err="1" smtClean="0"/>
              <a:t>int</a:t>
            </a:r>
            <a:r>
              <a:rPr lang="en-US" dirty="0" smtClean="0"/>
              <a:t>[] </a:t>
            </a:r>
            <a:r>
              <a:rPr lang="en-US" dirty="0" err="1" smtClean="0"/>
              <a:t>array2</a:t>
            </a:r>
            <a:r>
              <a:rPr lang="en-US" dirty="0" smtClean="0"/>
              <a:t> = { 1, 3, 5, 7, 9 };</a:t>
            </a:r>
          </a:p>
          <a:p>
            <a:pPr algn="l" rtl="0"/>
            <a:r>
              <a:rPr lang="en-US" dirty="0" smtClean="0"/>
              <a:t>string[] </a:t>
            </a:r>
            <a:r>
              <a:rPr lang="en-US" dirty="0" err="1" smtClean="0"/>
              <a:t>weekDays2</a:t>
            </a:r>
            <a:r>
              <a:rPr lang="en-US" dirty="0" smtClean="0"/>
              <a:t> = { "Sun", "Mon", "Tue", "Wed", "Thu", "Fri", "Sat" };</a:t>
            </a:r>
            <a:endParaRPr lang="en-US" dirty="0"/>
          </a:p>
        </p:txBody>
      </p:sp>
      <p:sp>
        <p:nvSpPr>
          <p:cNvPr id="10" name="مستطيل 9"/>
          <p:cNvSpPr/>
          <p:nvPr/>
        </p:nvSpPr>
        <p:spPr>
          <a:xfrm>
            <a:off x="928662" y="4071942"/>
            <a:ext cx="4286280" cy="92333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l" rtl="0"/>
            <a:r>
              <a:rPr lang="en-US" dirty="0" err="1" smtClean="0"/>
              <a:t>int</a:t>
            </a:r>
            <a:r>
              <a:rPr lang="en-US" dirty="0" smtClean="0"/>
              <a:t>[] </a:t>
            </a:r>
            <a:r>
              <a:rPr lang="en-US" dirty="0" err="1" smtClean="0"/>
              <a:t>array3</a:t>
            </a:r>
            <a:r>
              <a:rPr lang="en-US" dirty="0" smtClean="0"/>
              <a:t>;</a:t>
            </a:r>
          </a:p>
          <a:p>
            <a:pPr algn="l" rtl="0"/>
            <a:r>
              <a:rPr lang="en-US" dirty="0" err="1" smtClean="0"/>
              <a:t>array3</a:t>
            </a:r>
            <a:r>
              <a:rPr lang="en-US" dirty="0" smtClean="0"/>
              <a:t> = new </a:t>
            </a:r>
            <a:r>
              <a:rPr lang="en-US" dirty="0" err="1" smtClean="0"/>
              <a:t>int</a:t>
            </a:r>
            <a:r>
              <a:rPr lang="en-US" dirty="0" smtClean="0"/>
              <a:t>[] { 1, 3, 5, 7, 9 };   // OK</a:t>
            </a:r>
          </a:p>
          <a:p>
            <a:pPr algn="l" rtl="0"/>
            <a:r>
              <a:rPr lang="en-US" b="1" dirty="0" smtClean="0">
                <a:solidFill>
                  <a:srgbClr val="00B050"/>
                </a:solidFill>
              </a:rPr>
              <a:t>//</a:t>
            </a:r>
            <a:r>
              <a:rPr lang="en-US" b="1" dirty="0" err="1" smtClean="0">
                <a:solidFill>
                  <a:srgbClr val="00B050"/>
                </a:solidFill>
              </a:rPr>
              <a:t>array3</a:t>
            </a:r>
            <a:r>
              <a:rPr lang="en-US" b="1" dirty="0" smtClean="0">
                <a:solidFill>
                  <a:srgbClr val="00B050"/>
                </a:solidFill>
              </a:rPr>
              <a:t> = {1, 3, 5, 7, 9};   // Error</a:t>
            </a:r>
            <a:endParaRPr lang="en-US" b="1" dirty="0">
              <a:solidFill>
                <a:srgbClr val="00B050"/>
              </a:solidFill>
            </a:endParaRPr>
          </a:p>
        </p:txBody>
      </p:sp>
      <p:sp>
        <p:nvSpPr>
          <p:cNvPr id="11" name="مستطيل 10"/>
          <p:cNvSpPr/>
          <p:nvPr/>
        </p:nvSpPr>
        <p:spPr>
          <a:xfrm>
            <a:off x="1000100" y="1357298"/>
            <a:ext cx="571504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l" rtl="0"/>
            <a:r>
              <a:rPr lang="en-US" dirty="0" err="1" smtClean="0"/>
              <a:t>int</a:t>
            </a:r>
            <a:r>
              <a:rPr lang="en-US" dirty="0" smtClean="0"/>
              <a:t>[] array = new </a:t>
            </a:r>
            <a:r>
              <a:rPr lang="en-US" dirty="0" err="1" smtClean="0"/>
              <a:t>int</a:t>
            </a:r>
            <a:r>
              <a:rPr lang="en-US" dirty="0" smtClean="0"/>
              <a:t>[5];</a:t>
            </a:r>
            <a:endParaRPr lang="ar-SA" dirty="0" smtClean="0"/>
          </a:p>
          <a:p>
            <a:pPr algn="l" rtl="0"/>
            <a:r>
              <a:rPr lang="en-US" dirty="0" err="1" smtClean="0"/>
              <a:t>Console.WriteLine</a:t>
            </a:r>
            <a:r>
              <a:rPr lang="en-US" dirty="0" smtClean="0"/>
              <a:t>(</a:t>
            </a:r>
            <a:r>
              <a:rPr lang="en-US" dirty="0" err="1" smtClean="0"/>
              <a:t>array.Length</a:t>
            </a:r>
            <a:r>
              <a:rPr lang="en-US" dirty="0" smtClean="0"/>
              <a:t>);      </a:t>
            </a:r>
            <a:r>
              <a:rPr lang="en-US" dirty="0" smtClean="0">
                <a:solidFill>
                  <a:srgbClr val="00B050"/>
                </a:solidFill>
              </a:rPr>
              <a:t>// 5</a:t>
            </a:r>
            <a:endParaRPr lang="en-US" dirty="0">
              <a:solidFill>
                <a:srgbClr val="00B050"/>
              </a:solidFill>
            </a:endParaRPr>
          </a:p>
        </p:txBody>
      </p:sp>
      <p:sp>
        <p:nvSpPr>
          <p:cNvPr id="12" name="مستطيل 11"/>
          <p:cNvSpPr/>
          <p:nvPr/>
        </p:nvSpPr>
        <p:spPr>
          <a:xfrm>
            <a:off x="1000100" y="2071678"/>
            <a:ext cx="3714776" cy="36933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l" rtl="0"/>
            <a:r>
              <a:rPr lang="en-US" dirty="0" smtClean="0"/>
              <a:t>string[] </a:t>
            </a:r>
            <a:r>
              <a:rPr lang="en-US" dirty="0" err="1" smtClean="0"/>
              <a:t>stringArray</a:t>
            </a:r>
            <a:r>
              <a:rPr lang="en-US" dirty="0" smtClean="0"/>
              <a:t> = new string[6];</a:t>
            </a:r>
            <a:endParaRPr lang="en-US" dirty="0"/>
          </a:p>
        </p:txBody>
      </p:sp>
      <p:sp>
        <p:nvSpPr>
          <p:cNvPr id="13" name="مستطيل 12"/>
          <p:cNvSpPr/>
          <p:nvPr/>
        </p:nvSpPr>
        <p:spPr>
          <a:xfrm>
            <a:off x="1000100" y="2500306"/>
            <a:ext cx="392909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l" rtl="0"/>
            <a:r>
              <a:rPr lang="en-US" dirty="0" err="1" smtClean="0"/>
              <a:t>int</a:t>
            </a:r>
            <a:r>
              <a:rPr lang="en-US" dirty="0" smtClean="0"/>
              <a:t>[] </a:t>
            </a:r>
            <a:r>
              <a:rPr lang="en-US" dirty="0" err="1" smtClean="0"/>
              <a:t>array1</a:t>
            </a:r>
            <a:r>
              <a:rPr lang="en-US" dirty="0" smtClean="0"/>
              <a:t> = new </a:t>
            </a:r>
            <a:r>
              <a:rPr lang="en-US" dirty="0" err="1" smtClean="0"/>
              <a:t>int</a:t>
            </a:r>
            <a:r>
              <a:rPr lang="en-US" dirty="0" smtClean="0"/>
              <a:t>[] { 1, 3, 5, 7, 9 };</a:t>
            </a:r>
            <a:endParaRPr lang="en-US" dirty="0"/>
          </a:p>
        </p:txBody>
      </p:sp>
      <p:sp>
        <p:nvSpPr>
          <p:cNvPr id="14" name="مستطيل 13"/>
          <p:cNvSpPr/>
          <p:nvPr/>
        </p:nvSpPr>
        <p:spPr>
          <a:xfrm>
            <a:off x="1000100" y="2928934"/>
            <a:ext cx="6929486" cy="36933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l" rtl="0"/>
            <a:r>
              <a:rPr lang="en-US" dirty="0" smtClean="0"/>
              <a:t>string[] </a:t>
            </a:r>
            <a:r>
              <a:rPr lang="en-US" dirty="0" err="1" smtClean="0"/>
              <a:t>weekDays</a:t>
            </a:r>
            <a:r>
              <a:rPr lang="en-US" dirty="0" smtClean="0"/>
              <a:t> = { "Sun", "Mon", "Tue", "Wed", "Thu", "Fri", "Sat"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جدول 7"/>
          <p:cNvGraphicFramePr>
            <a:graphicFrameLocks noGrp="1"/>
          </p:cNvGraphicFramePr>
          <p:nvPr/>
        </p:nvGraphicFramePr>
        <p:xfrm>
          <a:off x="488676" y="500042"/>
          <a:ext cx="8155291" cy="5149180"/>
        </p:xfrm>
        <a:graphic>
          <a:graphicData uri="http://schemas.openxmlformats.org/drawingml/2006/table">
            <a:tbl>
              <a:tblPr rtl="1" firstRow="1" bandRow="1">
                <a:tableStyleId>{2D5ABB26-0587-4C30-8999-92F81FD0307C}</a:tableStyleId>
              </a:tblPr>
              <a:tblGrid>
                <a:gridCol w="4007939"/>
                <a:gridCol w="209656"/>
                <a:gridCol w="3937696"/>
              </a:tblGrid>
              <a:tr h="485740">
                <a:tc gridSpan="3">
                  <a:txBody>
                    <a:bodyPr/>
                    <a:lstStyle/>
                    <a:p>
                      <a:pPr algn="ctr" rtl="1"/>
                      <a:r>
                        <a:rPr lang="ar-SA" sz="2000" b="1" u="sng" dirty="0" smtClean="0"/>
                        <a:t>مثال - 1</a:t>
                      </a:r>
                    </a:p>
                  </a:txBody>
                  <a:tcPr>
                    <a:solidFill>
                      <a:schemeClr val="bg1"/>
                    </a:solidFill>
                  </a:tcPr>
                </a:tc>
                <a:tc hMerge="1">
                  <a:txBody>
                    <a:bodyPr/>
                    <a:lstStyle/>
                    <a:p>
                      <a:endParaRPr lang="en-US"/>
                    </a:p>
                  </a:txBody>
                  <a:tcPr/>
                </a:tc>
                <a:tc hMerge="1">
                  <a:txBody>
                    <a:bodyPr/>
                    <a:lstStyle/>
                    <a:p>
                      <a:pPr algn="r" rtl="1"/>
                      <a:endParaRPr lang="en-US" sz="2000" dirty="0">
                        <a:solidFill>
                          <a:schemeClr val="tx1"/>
                        </a:solidFill>
                      </a:endParaRPr>
                    </a:p>
                  </a:txBody>
                  <a:tcPr>
                    <a:solidFill>
                      <a:schemeClr val="accent6">
                        <a:lumMod val="20000"/>
                        <a:lumOff val="80000"/>
                      </a:schemeClr>
                    </a:solidFill>
                  </a:tcPr>
                </a:tc>
              </a:tr>
              <a:tr h="370840">
                <a:tc>
                  <a:txBody>
                    <a:bodyPr/>
                    <a:lstStyle/>
                    <a:p>
                      <a:pPr algn="ctr" rtl="1"/>
                      <a:r>
                        <a:rPr lang="en-US" sz="1200" dirty="0" smtClean="0"/>
                        <a:t> </a:t>
                      </a:r>
                      <a:r>
                        <a:rPr lang="en-US" sz="1200" dirty="0" err="1" smtClean="0"/>
                        <a:t>Console.WriteLine</a:t>
                      </a:r>
                      <a:r>
                        <a:rPr lang="en-US" sz="1200" dirty="0" smtClean="0"/>
                        <a:t>(e);</a:t>
                      </a:r>
                    </a:p>
                    <a:p>
                      <a:pPr algn="l" rtl="1"/>
                      <a:endParaRPr lang="en-US" sz="1200" dirty="0" smtClean="0"/>
                    </a:p>
                    <a:p>
                      <a:pPr algn="l" rtl="1"/>
                      <a:r>
                        <a:rPr lang="en-US" sz="1200" dirty="0" smtClean="0"/>
                        <a:t>            </a:t>
                      </a:r>
                      <a:r>
                        <a:rPr lang="en-US" sz="1200" dirty="0" err="1" smtClean="0"/>
                        <a:t>Console.WriteLine</a:t>
                      </a:r>
                      <a:r>
                        <a:rPr lang="en-US" sz="1200" dirty="0" smtClean="0"/>
                        <a:t>("===========");</a:t>
                      </a:r>
                    </a:p>
                    <a:p>
                      <a:pPr algn="l" rtl="1"/>
                      <a:r>
                        <a:rPr lang="en-US" sz="1200" dirty="0" smtClean="0"/>
                        <a:t>                    </a:t>
                      </a:r>
                    </a:p>
                    <a:p>
                      <a:pPr algn="l" rtl="1"/>
                      <a:r>
                        <a:rPr lang="en-US" sz="1200" dirty="0" smtClean="0"/>
                        <a:t>	// Search in the array</a:t>
                      </a:r>
                    </a:p>
                    <a:p>
                      <a:pPr algn="l" rtl="1"/>
                      <a:r>
                        <a:rPr lang="en-US" sz="1200" dirty="0" smtClean="0"/>
                        <a:t>		    </a:t>
                      </a:r>
                      <a:r>
                        <a:rPr lang="en-US" sz="1200" dirty="0" err="1" smtClean="0"/>
                        <a:t>Console.WriteLine</a:t>
                      </a:r>
                      <a:r>
                        <a:rPr lang="en-US" sz="1200" dirty="0" smtClean="0"/>
                        <a:t>("Enter an element to search out");</a:t>
                      </a:r>
                    </a:p>
                    <a:p>
                      <a:pPr algn="l" rtl="1"/>
                      <a:r>
                        <a:rPr lang="en-US" sz="1200" dirty="0" smtClean="0"/>
                        <a:t>		    </a:t>
                      </a:r>
                      <a:r>
                        <a:rPr lang="en-US" sz="1200" dirty="0" err="1" smtClean="0"/>
                        <a:t>int</a:t>
                      </a:r>
                      <a:r>
                        <a:rPr lang="en-US" sz="1200" dirty="0" smtClean="0"/>
                        <a:t> </a:t>
                      </a:r>
                      <a:r>
                        <a:rPr lang="en-US" sz="1200" dirty="0" err="1" smtClean="0"/>
                        <a:t>elem</a:t>
                      </a:r>
                      <a:r>
                        <a:rPr lang="en-US" sz="1200" dirty="0" smtClean="0"/>
                        <a:t> = </a:t>
                      </a:r>
                      <a:r>
                        <a:rPr lang="en-US" sz="1200" dirty="0" err="1" smtClean="0"/>
                        <a:t>Int.Parse</a:t>
                      </a:r>
                      <a:r>
                        <a:rPr lang="en-US" sz="1200" dirty="0" smtClean="0"/>
                        <a:t>(</a:t>
                      </a:r>
                      <a:r>
                        <a:rPr lang="en-US" sz="1200" dirty="0" err="1" smtClean="0"/>
                        <a:t>Console.ReadLine</a:t>
                      </a:r>
                      <a:r>
                        <a:rPr lang="en-US" sz="1200" dirty="0" smtClean="0"/>
                        <a:t>());</a:t>
                      </a:r>
                    </a:p>
                    <a:p>
                      <a:pPr algn="l" rtl="1"/>
                      <a:r>
                        <a:rPr lang="en-US" sz="1200" dirty="0" smtClean="0"/>
                        <a:t>                    </a:t>
                      </a:r>
                      <a:r>
                        <a:rPr lang="en-US" sz="1200" dirty="0" err="1" smtClean="0"/>
                        <a:t>int</a:t>
                      </a:r>
                      <a:r>
                        <a:rPr lang="en-US" sz="1200" dirty="0" smtClean="0"/>
                        <a:t> k = 0;</a:t>
                      </a:r>
                    </a:p>
                    <a:p>
                      <a:pPr algn="l" rtl="1"/>
                      <a:r>
                        <a:rPr lang="en-US" sz="1200" dirty="0" smtClean="0"/>
                        <a:t>                    </a:t>
                      </a:r>
                      <a:r>
                        <a:rPr lang="en-US" sz="1200" dirty="0" err="1" smtClean="0"/>
                        <a:t>bool</a:t>
                      </a:r>
                      <a:r>
                        <a:rPr lang="en-US" sz="1200" dirty="0" smtClean="0"/>
                        <a:t> flag = false;</a:t>
                      </a:r>
                    </a:p>
                    <a:p>
                      <a:pPr algn="l" rtl="1"/>
                      <a:r>
                        <a:rPr lang="en-US" sz="1200" dirty="0" smtClean="0"/>
                        <a:t>                    while (k &lt; 10 &amp;&amp; !flag)</a:t>
                      </a:r>
                    </a:p>
                    <a:p>
                      <a:pPr algn="l" rtl="1"/>
                      <a:r>
                        <a:rPr lang="en-US" sz="1200" dirty="0" smtClean="0"/>
                        <a:t>                        {</a:t>
                      </a:r>
                    </a:p>
                    <a:p>
                      <a:pPr algn="l" rtl="1"/>
                      <a:r>
                        <a:rPr lang="en-US" sz="1200" dirty="0" smtClean="0"/>
                        <a:t>                        if(a[k] == 0 )</a:t>
                      </a:r>
                    </a:p>
                    <a:p>
                      <a:pPr algn="l" rtl="1"/>
                      <a:r>
                        <a:rPr lang="en-US" sz="1200" dirty="0" smtClean="0"/>
                        <a:t>                        {</a:t>
                      </a:r>
                    </a:p>
                    <a:p>
                      <a:pPr algn="l" rtl="1"/>
                      <a:r>
                        <a:rPr lang="en-US" sz="1200" dirty="0" smtClean="0"/>
                        <a:t>                            a[k] = 11;</a:t>
                      </a:r>
                    </a:p>
                    <a:p>
                      <a:pPr algn="l" rtl="1"/>
                      <a:r>
                        <a:rPr lang="en-US" sz="1200" dirty="0" smtClean="0"/>
                        <a:t>                            </a:t>
                      </a:r>
                      <a:r>
                        <a:rPr lang="en-US" sz="1200" dirty="0" err="1" smtClean="0"/>
                        <a:t>Console.WriteLine</a:t>
                      </a:r>
                      <a:r>
                        <a:rPr lang="en-US" sz="1200" dirty="0" smtClean="0"/>
                        <a:t>("k = " +k+  "    values is" +a[k]);                            </a:t>
                      </a:r>
                    </a:p>
                    <a:p>
                      <a:pPr algn="l" rtl="1"/>
                      <a:r>
                        <a:rPr lang="en-US" sz="1200" dirty="0" smtClean="0"/>
                        <a:t>                            flag = true ;</a:t>
                      </a:r>
                    </a:p>
                    <a:p>
                      <a:pPr algn="l" rtl="1"/>
                      <a:r>
                        <a:rPr lang="en-US" sz="1200" dirty="0" smtClean="0"/>
                        <a:t>                        }</a:t>
                      </a:r>
                    </a:p>
                    <a:p>
                      <a:pPr algn="l" rtl="1"/>
                      <a:r>
                        <a:rPr lang="en-US" sz="1200" dirty="0" smtClean="0"/>
                        <a:t>                           k++;</a:t>
                      </a:r>
                    </a:p>
                    <a:p>
                      <a:pPr algn="l" rtl="1"/>
                      <a:r>
                        <a:rPr lang="en-US" sz="1200" dirty="0" smtClean="0"/>
                        <a:t>                    }</a:t>
                      </a:r>
                    </a:p>
                    <a:p>
                      <a:pPr algn="l" rtl="1"/>
                      <a:r>
                        <a:rPr lang="en-US" sz="1200" dirty="0" smtClean="0"/>
                        <a:t>                }</a:t>
                      </a:r>
                    </a:p>
                    <a:p>
                      <a:pPr algn="l" rtl="1"/>
                      <a:r>
                        <a:rPr lang="en-US" sz="1200" dirty="0" smtClean="0"/>
                        <a:t>        }</a:t>
                      </a:r>
                    </a:p>
                    <a:p>
                      <a:pPr algn="l" rtl="1"/>
                      <a:r>
                        <a:rPr lang="en-US" sz="1200" dirty="0" smtClean="0"/>
                        <a:t>}</a:t>
                      </a:r>
                      <a:endParaRPr lang="en-US" sz="3600" dirty="0">
                        <a:solidFill>
                          <a:schemeClr val="tx1"/>
                        </a:solidFill>
                      </a:endParaRPr>
                    </a:p>
                  </a:txBody>
                  <a:tcPr>
                    <a:solidFill>
                      <a:schemeClr val="accent3">
                        <a:lumMod val="20000"/>
                        <a:lumOff val="80000"/>
                      </a:schemeClr>
                    </a:solidFill>
                  </a:tcPr>
                </a:tc>
                <a:tc>
                  <a:txBody>
                    <a:bodyPr/>
                    <a:lstStyle/>
                    <a:p>
                      <a:pPr algn="r" rtl="1"/>
                      <a:endParaRPr lang="en-US" sz="3600" dirty="0">
                        <a:solidFill>
                          <a:schemeClr val="tx1"/>
                        </a:solidFill>
                      </a:endParaRPr>
                    </a:p>
                  </a:txBody>
                  <a:tcPr>
                    <a:solidFill>
                      <a:schemeClr val="tx1"/>
                    </a:solidFill>
                  </a:tcPr>
                </a:tc>
                <a:tc>
                  <a:txBody>
                    <a:bodyPr/>
                    <a:lstStyle/>
                    <a:p>
                      <a:pPr algn="l" rtl="1"/>
                      <a:r>
                        <a:rPr lang="en-US" sz="1200" dirty="0" smtClean="0"/>
                        <a:t>using System;</a:t>
                      </a:r>
                    </a:p>
                    <a:p>
                      <a:pPr algn="l" rtl="1"/>
                      <a:endParaRPr lang="en-US" sz="1200" dirty="0" smtClean="0"/>
                    </a:p>
                    <a:p>
                      <a:pPr algn="l" rtl="1"/>
                      <a:r>
                        <a:rPr lang="en-US" sz="1200" dirty="0" smtClean="0"/>
                        <a:t>namespace </a:t>
                      </a:r>
                      <a:r>
                        <a:rPr lang="en-US" sz="1200" dirty="0" err="1" smtClean="0"/>
                        <a:t>ConsoleApplication3</a:t>
                      </a:r>
                      <a:endParaRPr lang="en-US" sz="1200" dirty="0" smtClean="0"/>
                    </a:p>
                    <a:p>
                      <a:pPr algn="l" rtl="1"/>
                      <a:r>
                        <a:rPr lang="en-US" sz="1200" dirty="0" smtClean="0"/>
                        <a:t>{</a:t>
                      </a:r>
                    </a:p>
                    <a:p>
                      <a:pPr algn="l" rtl="1"/>
                      <a:r>
                        <a:rPr lang="en-US" sz="1200" dirty="0" smtClean="0"/>
                        <a:t>    class Program</a:t>
                      </a:r>
                    </a:p>
                    <a:p>
                      <a:pPr algn="l" rtl="1"/>
                      <a:r>
                        <a:rPr lang="en-US" sz="1200" dirty="0" smtClean="0"/>
                        <a:t>    {</a:t>
                      </a:r>
                    </a:p>
                    <a:p>
                      <a:pPr algn="l" rtl="1"/>
                      <a:r>
                        <a:rPr lang="en-US" sz="1200" dirty="0" smtClean="0"/>
                        <a:t>        static void Main(string[] </a:t>
                      </a:r>
                      <a:r>
                        <a:rPr lang="en-US" sz="1200" dirty="0" err="1" smtClean="0"/>
                        <a:t>args</a:t>
                      </a:r>
                      <a:r>
                        <a:rPr lang="en-US" sz="1200" dirty="0" smtClean="0"/>
                        <a:t>)</a:t>
                      </a:r>
                    </a:p>
                    <a:p>
                      <a:pPr algn="l" rtl="1"/>
                      <a:r>
                        <a:rPr lang="en-US" sz="1200" dirty="0" smtClean="0"/>
                        <a:t>        {</a:t>
                      </a:r>
                    </a:p>
                    <a:p>
                      <a:pPr algn="l" rtl="1"/>
                      <a:r>
                        <a:rPr lang="en-US" sz="1200" dirty="0" smtClean="0"/>
                        <a:t>            </a:t>
                      </a:r>
                      <a:r>
                        <a:rPr lang="en-US" sz="1200" dirty="0" err="1" smtClean="0"/>
                        <a:t>int</a:t>
                      </a:r>
                      <a:r>
                        <a:rPr lang="en-US" sz="1200" dirty="0" smtClean="0"/>
                        <a:t>[] a = new </a:t>
                      </a:r>
                      <a:r>
                        <a:rPr lang="en-US" sz="1200" dirty="0" err="1" smtClean="0"/>
                        <a:t>int</a:t>
                      </a:r>
                      <a:r>
                        <a:rPr lang="en-US" sz="1200" dirty="0" smtClean="0"/>
                        <a:t>[10] { 3, 10, -1, 0, -2, 7, 100, 13, -30, 27 };</a:t>
                      </a:r>
                    </a:p>
                    <a:p>
                      <a:pPr algn="l" rtl="1"/>
                      <a:r>
                        <a:rPr lang="en-US" sz="1200" dirty="0" smtClean="0"/>
                        <a:t>	// Sort the array</a:t>
                      </a:r>
                    </a:p>
                    <a:p>
                      <a:pPr algn="l" rtl="1"/>
                      <a:r>
                        <a:rPr lang="en-US" sz="1200" dirty="0" smtClean="0"/>
                        <a:t>            </a:t>
                      </a:r>
                      <a:r>
                        <a:rPr lang="en-US" sz="1200" dirty="0" err="1" smtClean="0"/>
                        <a:t>int</a:t>
                      </a:r>
                      <a:r>
                        <a:rPr lang="en-US" sz="1200" dirty="0" smtClean="0"/>
                        <a:t> temp;</a:t>
                      </a:r>
                    </a:p>
                    <a:p>
                      <a:pPr algn="l" rtl="1"/>
                      <a:r>
                        <a:rPr lang="en-US" sz="1200" dirty="0" smtClean="0"/>
                        <a:t>            for (</a:t>
                      </a:r>
                      <a:r>
                        <a:rPr lang="en-US" sz="1200" dirty="0" err="1" smtClean="0"/>
                        <a:t>int</a:t>
                      </a:r>
                      <a:r>
                        <a:rPr lang="en-US" sz="1200" dirty="0" smtClean="0"/>
                        <a:t> </a:t>
                      </a:r>
                      <a:r>
                        <a:rPr lang="en-US" sz="1200" dirty="0" err="1" smtClean="0"/>
                        <a:t>i</a:t>
                      </a:r>
                      <a:r>
                        <a:rPr lang="en-US" sz="1200" dirty="0" smtClean="0"/>
                        <a:t> = 0; </a:t>
                      </a:r>
                      <a:r>
                        <a:rPr lang="en-US" sz="1200" dirty="0" err="1" smtClean="0"/>
                        <a:t>i</a:t>
                      </a:r>
                      <a:r>
                        <a:rPr lang="en-US" sz="1200" dirty="0" smtClean="0"/>
                        <a:t> &lt; 10; </a:t>
                      </a:r>
                      <a:r>
                        <a:rPr lang="en-US" sz="1200" dirty="0" err="1" smtClean="0"/>
                        <a:t>i</a:t>
                      </a:r>
                      <a:r>
                        <a:rPr lang="en-US" sz="1200" dirty="0" smtClean="0"/>
                        <a:t>++)</a:t>
                      </a:r>
                    </a:p>
                    <a:p>
                      <a:pPr algn="l" rtl="1"/>
                      <a:r>
                        <a:rPr lang="en-US" sz="1200" dirty="0" smtClean="0"/>
                        <a:t>                for (</a:t>
                      </a:r>
                      <a:r>
                        <a:rPr lang="en-US" sz="1200" dirty="0" err="1" smtClean="0"/>
                        <a:t>int</a:t>
                      </a:r>
                      <a:r>
                        <a:rPr lang="en-US" sz="1200" dirty="0" smtClean="0"/>
                        <a:t> j = 0; j &lt; 9; j++)</a:t>
                      </a:r>
                    </a:p>
                    <a:p>
                      <a:pPr algn="l" rtl="1"/>
                      <a:r>
                        <a:rPr lang="en-US" sz="1200" dirty="0" smtClean="0"/>
                        <a:t>                    if (a[j] &gt; a[j + 1])</a:t>
                      </a:r>
                    </a:p>
                    <a:p>
                      <a:pPr algn="l" rtl="1"/>
                      <a:r>
                        <a:rPr lang="en-US" sz="1200" dirty="0" smtClean="0"/>
                        <a:t>                    {</a:t>
                      </a:r>
                    </a:p>
                    <a:p>
                      <a:pPr algn="l" rtl="1"/>
                      <a:r>
                        <a:rPr lang="en-US" sz="1200" dirty="0" smtClean="0"/>
                        <a:t>                        temp = a[j];</a:t>
                      </a:r>
                    </a:p>
                    <a:p>
                      <a:pPr algn="l" rtl="1"/>
                      <a:r>
                        <a:rPr lang="en-US" sz="1200" dirty="0" smtClean="0"/>
                        <a:t>                        a[j] = a[j + 1];</a:t>
                      </a:r>
                    </a:p>
                    <a:p>
                      <a:pPr algn="l" rtl="1"/>
                      <a:r>
                        <a:rPr lang="en-US" sz="1200" dirty="0" smtClean="0"/>
                        <a:t>                        a[j + 1] = temp;</a:t>
                      </a:r>
                    </a:p>
                    <a:p>
                      <a:pPr algn="l" rtl="1"/>
                      <a:r>
                        <a:rPr lang="en-US" sz="1200" dirty="0" smtClean="0"/>
                        <a:t>                    }</a:t>
                      </a:r>
                    </a:p>
                    <a:p>
                      <a:pPr algn="l" rtl="1"/>
                      <a:r>
                        <a:rPr lang="en-US" sz="1200" dirty="0" smtClean="0"/>
                        <a:t>        // Print the array                    </a:t>
                      </a:r>
                    </a:p>
                    <a:p>
                      <a:pPr algn="l" rtl="1"/>
                      <a:r>
                        <a:rPr lang="en-US" sz="1200" dirty="0" smtClean="0"/>
                        <a:t>	    </a:t>
                      </a:r>
                      <a:r>
                        <a:rPr lang="en-US" sz="1200" dirty="0" err="1" smtClean="0"/>
                        <a:t>foreach</a:t>
                      </a:r>
                      <a:r>
                        <a:rPr lang="en-US" sz="1200" dirty="0" smtClean="0"/>
                        <a:t> (</a:t>
                      </a:r>
                      <a:r>
                        <a:rPr lang="en-US" sz="1200" dirty="0" err="1" smtClean="0"/>
                        <a:t>int</a:t>
                      </a:r>
                      <a:r>
                        <a:rPr lang="en-US" sz="1200" dirty="0" smtClean="0"/>
                        <a:t> e in a)</a:t>
                      </a:r>
                    </a:p>
                    <a:p>
                      <a:pPr algn="r" rtl="1"/>
                      <a:endParaRPr lang="en-US" sz="3600" dirty="0">
                        <a:solidFill>
                          <a:schemeClr val="tx1"/>
                        </a:solidFill>
                      </a:endParaRPr>
                    </a:p>
                  </a:txBody>
                  <a:tcPr>
                    <a:solidFill>
                      <a:schemeClr val="accent6">
                        <a:lumMod val="20000"/>
                        <a:lumOff val="80000"/>
                      </a:schemeClr>
                    </a:solidFill>
                  </a:tcPr>
                </a:tc>
              </a:tr>
            </a:tbl>
          </a:graphicData>
        </a:graphic>
      </p:graphicFrame>
      <p:sp>
        <p:nvSpPr>
          <p:cNvPr id="9" name="مستطيل 8"/>
          <p:cNvSpPr/>
          <p:nvPr/>
        </p:nvSpPr>
        <p:spPr>
          <a:xfrm>
            <a:off x="1000100" y="857232"/>
            <a:ext cx="3643338" cy="200055"/>
          </a:xfrm>
          <a:prstGeom prst="rect">
            <a:avLst/>
          </a:prstGeom>
        </p:spPr>
        <p:txBody>
          <a:bodyPr wrap="square">
            <a:spAutoFit/>
          </a:bodyPr>
          <a:lstStyle/>
          <a:p>
            <a:pPr algn="ctr"/>
            <a:r>
              <a:rPr lang="ar-SA" sz="700" dirty="0" smtClean="0"/>
              <a:t>			</a:t>
            </a:r>
            <a:endParaRPr lang="en-US" sz="700" dirty="0"/>
          </a:p>
        </p:txBody>
      </p:sp>
      <p:sp>
        <p:nvSpPr>
          <p:cNvPr id="11" name="مستطيل 10"/>
          <p:cNvSpPr/>
          <p:nvPr/>
        </p:nvSpPr>
        <p:spPr>
          <a:xfrm>
            <a:off x="357158" y="6000768"/>
            <a:ext cx="7715304" cy="584775"/>
          </a:xfrm>
          <a:prstGeom prst="rect">
            <a:avLst/>
          </a:prstGeom>
        </p:spPr>
        <p:txBody>
          <a:bodyPr wrap="square">
            <a:spAutoFit/>
          </a:bodyPr>
          <a:lstStyle/>
          <a:p>
            <a:pPr algn="l" rtl="0"/>
            <a:r>
              <a:rPr lang="en-US" sz="1600" u="sng" dirty="0" smtClean="0">
                <a:hlinkClick r:id="rId2"/>
              </a:rPr>
              <a:t>http://msdn.microsoft.com/en-us/library/0a7fscd0.aspx</a:t>
            </a:r>
            <a:endParaRPr lang="en-US" sz="1600" u="sng" dirty="0" smtClean="0"/>
          </a:p>
          <a:p>
            <a:pPr algn="l" rtl="0"/>
            <a:endParaRPr lang="en-US" sz="1600" u="sng" dirty="0"/>
          </a:p>
        </p:txBody>
      </p:sp>
      <p:sp>
        <p:nvSpPr>
          <p:cNvPr id="5" name="عنصر نائب لرقم الشريحة 4"/>
          <p:cNvSpPr>
            <a:spLocks noGrp="1"/>
          </p:cNvSpPr>
          <p:nvPr>
            <p:ph type="sldNum" sz="quarter" idx="12"/>
          </p:nvPr>
        </p:nvSpPr>
        <p:spPr/>
        <p:txBody>
          <a:bodyPr/>
          <a:lstStyle/>
          <a:p>
            <a:pPr>
              <a:defRPr/>
            </a:pPr>
            <a:fld id="{0248CD16-071F-4B98-B330-2D7700D76B81}" type="slidenum">
              <a:rPr lang="ar-SA" smtClean="0"/>
              <a:pPr>
                <a:defRPr/>
              </a:pPr>
              <a:t>7</a:t>
            </a:fld>
            <a:endParaRPr lang="ar-SA"/>
          </a:p>
        </p:txBody>
      </p:sp>
      <p:sp>
        <p:nvSpPr>
          <p:cNvPr id="6" name="عنصر نائب للتذييل 5"/>
          <p:cNvSpPr>
            <a:spLocks noGrp="1"/>
          </p:cNvSpPr>
          <p:nvPr>
            <p:ph type="ftr" sz="quarter" idx="11"/>
          </p:nvPr>
        </p:nvSpPr>
        <p:spPr/>
        <p:txBody>
          <a:bodyPr/>
          <a:lstStyle/>
          <a:p>
            <a:pPr>
              <a:defRPr/>
            </a:pPr>
            <a:r>
              <a:rPr lang="ar-SA" smtClean="0"/>
              <a:t>154 حاب (برمجة الحاسب)</a:t>
            </a:r>
            <a:endParaRPr lang="ar-S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8</a:t>
            </a:fld>
            <a:endParaRPr lang="ar-SA"/>
          </a:p>
        </p:txBody>
      </p:sp>
      <p:sp>
        <p:nvSpPr>
          <p:cNvPr id="5" name="مستطيل 4"/>
          <p:cNvSpPr/>
          <p:nvPr/>
        </p:nvSpPr>
        <p:spPr>
          <a:xfrm>
            <a:off x="1785918" y="428604"/>
            <a:ext cx="5715040" cy="954107"/>
          </a:xfrm>
          <a:prstGeom prst="rect">
            <a:avLst/>
          </a:prstGeom>
        </p:spPr>
        <p:txBody>
          <a:bodyPr wrap="square">
            <a:spAutoFit/>
          </a:bodyPr>
          <a:lstStyle/>
          <a:p>
            <a:pPr algn="ctr"/>
            <a:r>
              <a:rPr lang="en-US" sz="2800" b="1" u="sng" dirty="0" smtClean="0"/>
              <a:t>array declaration</a:t>
            </a:r>
            <a:endParaRPr lang="ar-SA" sz="2800" b="1" u="sng" dirty="0" smtClean="0"/>
          </a:p>
          <a:p>
            <a:pPr algn="ctr"/>
            <a:r>
              <a:rPr lang="en-US" sz="2800" b="1" u="sng" dirty="0" smtClean="0"/>
              <a:t>Multi-Dimensional Arrays</a:t>
            </a:r>
            <a:endParaRPr lang="ar-SA" sz="2800" b="1" u="sng" dirty="0" smtClean="0"/>
          </a:p>
        </p:txBody>
      </p:sp>
      <p:sp>
        <p:nvSpPr>
          <p:cNvPr id="6" name="مستطيل 5"/>
          <p:cNvSpPr/>
          <p:nvPr/>
        </p:nvSpPr>
        <p:spPr>
          <a:xfrm>
            <a:off x="1071538" y="3048656"/>
            <a:ext cx="4071966" cy="52322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rtl="0"/>
            <a:r>
              <a:rPr lang="en-US" sz="2800" dirty="0" err="1" smtClean="0"/>
              <a:t>int</a:t>
            </a:r>
            <a:r>
              <a:rPr lang="en-US" sz="2800" dirty="0" smtClean="0"/>
              <a:t>[,] </a:t>
            </a:r>
            <a:r>
              <a:rPr lang="en-US" sz="2800" dirty="0"/>
              <a:t>array = new </a:t>
            </a:r>
            <a:r>
              <a:rPr lang="en-US" sz="2800" dirty="0" err="1"/>
              <a:t>int</a:t>
            </a:r>
            <a:r>
              <a:rPr lang="en-US" sz="2800" dirty="0"/>
              <a:t>[4, 2]; </a:t>
            </a:r>
          </a:p>
        </p:txBody>
      </p:sp>
      <p:sp>
        <p:nvSpPr>
          <p:cNvPr id="7" name="مستطيل 6"/>
          <p:cNvSpPr/>
          <p:nvPr/>
        </p:nvSpPr>
        <p:spPr>
          <a:xfrm>
            <a:off x="1000100" y="1928802"/>
            <a:ext cx="6858048" cy="646331"/>
          </a:xfrm>
          <a:prstGeom prst="rect">
            <a:avLst/>
          </a:prstGeom>
        </p:spPr>
        <p:txBody>
          <a:bodyPr wrap="square">
            <a:spAutoFit/>
          </a:bodyPr>
          <a:lstStyle/>
          <a:p>
            <a:pPr algn="l" rtl="0"/>
            <a:r>
              <a:rPr lang="en-US" b="1" dirty="0" smtClean="0"/>
              <a:t>For example</a:t>
            </a:r>
            <a:r>
              <a:rPr lang="en-US" dirty="0" smtClean="0"/>
              <a:t>, the following declaration creates a two-dimensional array of four rows and two columns.</a:t>
            </a:r>
            <a:endParaRPr lang="en-US" dirty="0"/>
          </a:p>
        </p:txBody>
      </p:sp>
      <p:sp>
        <p:nvSpPr>
          <p:cNvPr id="9" name="مستطيل 8"/>
          <p:cNvSpPr/>
          <p:nvPr/>
        </p:nvSpPr>
        <p:spPr>
          <a:xfrm>
            <a:off x="428596" y="1428736"/>
            <a:ext cx="3758786" cy="461665"/>
          </a:xfrm>
          <a:prstGeom prst="rect">
            <a:avLst/>
          </a:prstGeom>
        </p:spPr>
        <p:txBody>
          <a:bodyPr wrap="none">
            <a:spAutoFit/>
          </a:bodyPr>
          <a:lstStyle/>
          <a:p>
            <a:pPr algn="ctr"/>
            <a:r>
              <a:rPr lang="en-US" sz="2400" b="1" u="sng" dirty="0" smtClean="0"/>
              <a:t>Two-Dimensional Arrays</a:t>
            </a:r>
            <a:endParaRPr lang="en-US" sz="2400" b="1" u="sng" dirty="0"/>
          </a:p>
        </p:txBody>
      </p:sp>
      <p:sp>
        <p:nvSpPr>
          <p:cNvPr id="12" name="مستطيل 11"/>
          <p:cNvSpPr/>
          <p:nvPr/>
        </p:nvSpPr>
        <p:spPr>
          <a:xfrm>
            <a:off x="1071538" y="3643314"/>
            <a:ext cx="5643602"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l" rtl="0"/>
            <a:r>
              <a:rPr lang="en-US" b="1" dirty="0">
                <a:solidFill>
                  <a:srgbClr val="00B050"/>
                </a:solidFill>
              </a:rPr>
              <a:t>// Two-dimensional array. </a:t>
            </a:r>
            <a:endParaRPr lang="en-US" b="1" dirty="0" smtClean="0">
              <a:solidFill>
                <a:srgbClr val="00B050"/>
              </a:solidFill>
            </a:endParaRPr>
          </a:p>
          <a:p>
            <a:pPr algn="l" rtl="0"/>
            <a:r>
              <a:rPr lang="en-US" dirty="0" err="1" smtClean="0"/>
              <a:t>int</a:t>
            </a:r>
            <a:r>
              <a:rPr lang="en-US" dirty="0"/>
              <a:t>[,] </a:t>
            </a:r>
            <a:r>
              <a:rPr lang="en-US" dirty="0" err="1"/>
              <a:t>array2D</a:t>
            </a:r>
            <a:r>
              <a:rPr lang="en-US" dirty="0"/>
              <a:t> = new </a:t>
            </a:r>
            <a:r>
              <a:rPr lang="en-US" dirty="0" err="1"/>
              <a:t>int</a:t>
            </a:r>
            <a:r>
              <a:rPr lang="en-US" dirty="0"/>
              <a:t>[,] { { 1, 2 }, { 3, 4 }, { 5, 6 }, { 7, 8 } }; </a:t>
            </a:r>
          </a:p>
        </p:txBody>
      </p:sp>
      <p:sp>
        <p:nvSpPr>
          <p:cNvPr id="13" name="مستطيل 12"/>
          <p:cNvSpPr/>
          <p:nvPr/>
        </p:nvSpPr>
        <p:spPr>
          <a:xfrm>
            <a:off x="1071538" y="4357694"/>
            <a:ext cx="607223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l" rtl="0"/>
            <a:r>
              <a:rPr lang="en-US" b="1" dirty="0">
                <a:solidFill>
                  <a:srgbClr val="00B050"/>
                </a:solidFill>
              </a:rPr>
              <a:t>// The same array with dimensions specified. </a:t>
            </a:r>
            <a:endParaRPr lang="en-US" b="1" dirty="0" smtClean="0">
              <a:solidFill>
                <a:srgbClr val="00B050"/>
              </a:solidFill>
            </a:endParaRPr>
          </a:p>
          <a:p>
            <a:pPr algn="l" rtl="0"/>
            <a:r>
              <a:rPr lang="en-US" dirty="0" err="1" smtClean="0"/>
              <a:t>int</a:t>
            </a:r>
            <a:r>
              <a:rPr lang="en-US" dirty="0"/>
              <a:t>[,] </a:t>
            </a:r>
            <a:r>
              <a:rPr lang="en-US" dirty="0" err="1"/>
              <a:t>array2Da</a:t>
            </a:r>
            <a:r>
              <a:rPr lang="en-US" dirty="0"/>
              <a:t> = new </a:t>
            </a:r>
            <a:r>
              <a:rPr lang="en-US" dirty="0" err="1"/>
              <a:t>int</a:t>
            </a:r>
            <a:r>
              <a:rPr lang="en-US" dirty="0"/>
              <a:t>[4, 2] { { 1, 2 }, { 3, 4 }, { 5, 6 }, { 7, 8 } }; </a:t>
            </a:r>
          </a:p>
        </p:txBody>
      </p:sp>
      <p:sp>
        <p:nvSpPr>
          <p:cNvPr id="14" name="مستطيل 13"/>
          <p:cNvSpPr/>
          <p:nvPr/>
        </p:nvSpPr>
        <p:spPr>
          <a:xfrm>
            <a:off x="1071538" y="5072074"/>
            <a:ext cx="7715304" cy="92333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l" rtl="0"/>
            <a:r>
              <a:rPr lang="en-US" b="1" dirty="0">
                <a:solidFill>
                  <a:srgbClr val="00B050"/>
                </a:solidFill>
              </a:rPr>
              <a:t>// A similar array with string elements. </a:t>
            </a:r>
            <a:endParaRPr lang="en-US" b="1" dirty="0" smtClean="0">
              <a:solidFill>
                <a:srgbClr val="00B050"/>
              </a:solidFill>
            </a:endParaRPr>
          </a:p>
          <a:p>
            <a:pPr algn="l" rtl="0"/>
            <a:r>
              <a:rPr lang="en-US" dirty="0" smtClean="0"/>
              <a:t>string</a:t>
            </a:r>
            <a:r>
              <a:rPr lang="en-US" dirty="0"/>
              <a:t>[,] </a:t>
            </a:r>
            <a:r>
              <a:rPr lang="en-US" dirty="0" err="1"/>
              <a:t>array2Db</a:t>
            </a:r>
            <a:r>
              <a:rPr lang="en-US" dirty="0"/>
              <a:t> = new string[3, 2] { { "one", "two" }, { "three", "four" }, { "five", "six" } };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تذييل 1"/>
          <p:cNvSpPr>
            <a:spLocks noGrp="1"/>
          </p:cNvSpPr>
          <p:nvPr>
            <p:ph type="ftr" sz="quarter" idx="11"/>
          </p:nvPr>
        </p:nvSpPr>
        <p:spPr/>
        <p:txBody>
          <a:bodyPr/>
          <a:lstStyle/>
          <a:p>
            <a:pPr>
              <a:defRPr/>
            </a:pPr>
            <a:r>
              <a:rPr lang="ar-SA" smtClean="0"/>
              <a:t>154 حاب (برمجة الحاسب)</a:t>
            </a:r>
            <a:endParaRPr lang="ar-SA"/>
          </a:p>
        </p:txBody>
      </p:sp>
      <p:sp>
        <p:nvSpPr>
          <p:cNvPr id="3" name="عنصر نائب لرقم الشريحة 2"/>
          <p:cNvSpPr>
            <a:spLocks noGrp="1"/>
          </p:cNvSpPr>
          <p:nvPr>
            <p:ph type="sldNum" sz="quarter" idx="12"/>
          </p:nvPr>
        </p:nvSpPr>
        <p:spPr/>
        <p:txBody>
          <a:bodyPr/>
          <a:lstStyle/>
          <a:p>
            <a:pPr>
              <a:defRPr/>
            </a:pPr>
            <a:fld id="{0248CD16-071F-4B98-B330-2D7700D76B81}" type="slidenum">
              <a:rPr lang="ar-SA" smtClean="0"/>
              <a:pPr>
                <a:defRPr/>
              </a:pPr>
              <a:t>9</a:t>
            </a:fld>
            <a:endParaRPr lang="ar-SA"/>
          </a:p>
        </p:txBody>
      </p:sp>
      <p:sp>
        <p:nvSpPr>
          <p:cNvPr id="6" name="مربع نص 5"/>
          <p:cNvSpPr txBox="1"/>
          <p:nvPr/>
        </p:nvSpPr>
        <p:spPr>
          <a:xfrm>
            <a:off x="1097254" y="285728"/>
            <a:ext cx="7516801" cy="369332"/>
          </a:xfrm>
          <a:prstGeom prst="rect">
            <a:avLst/>
          </a:prstGeom>
          <a:noFill/>
        </p:spPr>
        <p:txBody>
          <a:bodyPr wrap="none" rtlCol="1">
            <a:spAutoFit/>
          </a:bodyPr>
          <a:lstStyle/>
          <a:p>
            <a:r>
              <a:rPr lang="ar-SA" dirty="0" smtClean="0"/>
              <a:t>مثال: عرف مصفوفة ذات بعدين (8×3) بحيث يدخل المستخدم أسماء وأرقام ودرجات المتدربين؟</a:t>
            </a:r>
            <a:endParaRPr lang="ar-SA" dirty="0"/>
          </a:p>
        </p:txBody>
      </p:sp>
      <p:pic>
        <p:nvPicPr>
          <p:cNvPr id="1026" name="Picture 2"/>
          <p:cNvPicPr>
            <a:picLocks noChangeAspect="1" noChangeArrowheads="1"/>
          </p:cNvPicPr>
          <p:nvPr/>
        </p:nvPicPr>
        <p:blipFill>
          <a:blip r:embed="rId2" cstate="print"/>
          <a:srcRect/>
          <a:stretch>
            <a:fillRect/>
          </a:stretch>
        </p:blipFill>
        <p:spPr bwMode="auto">
          <a:xfrm>
            <a:off x="428596" y="1000108"/>
            <a:ext cx="8084542" cy="4786346"/>
          </a:xfrm>
          <a:prstGeom prst="rect">
            <a:avLst/>
          </a:prstGeom>
          <a:ln>
            <a:headEnd/>
            <a:tailEnd/>
          </a:ln>
        </p:spPr>
        <p:style>
          <a:lnRef idx="1">
            <a:schemeClr val="accent3"/>
          </a:lnRef>
          <a:fillRef idx="2">
            <a:schemeClr val="accent3"/>
          </a:fillRef>
          <a:effectRef idx="1">
            <a:schemeClr val="accent3"/>
          </a:effectRef>
          <a:fontRef idx="minor">
            <a:schemeClr val="dk1"/>
          </a:fontRef>
        </p:style>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effectLst/>
      </a:spPr>
      <a:bodyPr vert="horz" wrap="square" lIns="91440" tIns="45720" rIns="91440" bIns="45720" numCol="1" anchor="ctr" anchorCtr="0" compatLnSpc="1">
        <a:prstTxWarp prst="textNoShape">
          <a:avLst/>
        </a:prstTxWarp>
        <a:spAutoFit/>
      </a:bodyPr>
      <a:lstStyle>
        <a:defPPr marL="0" marR="0" indent="0" algn="justLow" defTabSz="914400" rtl="1" eaLnBrk="1" fontAlgn="base" latinLnBrk="0" hangingPunct="1">
          <a:lnSpc>
            <a:spcPct val="100000"/>
          </a:lnSpc>
          <a:spcBef>
            <a:spcPct val="0"/>
          </a:spcBef>
          <a:spcAft>
            <a:spcPct val="0"/>
          </a:spcAft>
          <a:buClrTx/>
          <a:buSzTx/>
          <a:buFontTx/>
          <a:buNone/>
          <a:tabLst/>
          <a:defRPr kumimoji="0" sz="1600" b="1" i="0" u="sng" strike="noStrike" cap="none" normalizeH="0" baseline="0" dirty="0" smtClean="0">
            <a:ln>
              <a:noFill/>
            </a:ln>
            <a:solidFill>
              <a:schemeClr val="tx1"/>
            </a:solidFill>
            <a:effectLst/>
            <a:latin typeface="Arial" pitchFamily="34" charset="0"/>
            <a:ea typeface="Times New Roman" pitchFamily="18" charset="0"/>
            <a:cs typeface="PT Bold Heading" pitchFamily="2" charset="-78"/>
          </a:defRPr>
        </a:defPPr>
      </a:lstStyle>
    </a:spDef>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2275</TotalTime>
  <Words>1411</Words>
  <Application>Microsoft Office PowerPoint</Application>
  <PresentationFormat>عرض على الشاشة (3:4)‏</PresentationFormat>
  <Paragraphs>427</Paragraphs>
  <Slides>20</Slides>
  <Notes>0</Notes>
  <HiddenSlides>0</HiddenSlides>
  <MMClips>0</MMClips>
  <ScaleCrop>false</ScaleCrop>
  <HeadingPairs>
    <vt:vector size="4" baseType="variant">
      <vt:variant>
        <vt:lpstr>سمة</vt:lpstr>
      </vt:variant>
      <vt:variant>
        <vt:i4>1</vt:i4>
      </vt:variant>
      <vt:variant>
        <vt:lpstr>عناوين الشرائح</vt:lpstr>
      </vt:variant>
      <vt:variant>
        <vt:i4>20</vt:i4>
      </vt:variant>
    </vt:vector>
  </HeadingPairs>
  <TitlesOfParts>
    <vt:vector size="21" baseType="lpstr">
      <vt:lpstr>سمة Office</vt:lpstr>
      <vt:lpstr>مقرر 154  حاب برمجة الحاسب</vt:lpstr>
      <vt:lpstr>الشريحة 2</vt:lpstr>
      <vt:lpstr>الشريحة 3</vt:lpstr>
      <vt:lpstr>الشريحة 4</vt:lpstr>
      <vt:lpstr> المصفوفات  Arrays</vt:lpstr>
      <vt:lpstr>array declaration Single-Dimensional Arrays </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أساسيات برمجة الحاسب</dc:title>
  <dc:creator>idekhail</dc:creator>
  <cp:lastModifiedBy>idekhail</cp:lastModifiedBy>
  <cp:revision>155</cp:revision>
  <dcterms:created xsi:type="dcterms:W3CDTF">2011-01-09T05:51:52Z</dcterms:created>
  <dcterms:modified xsi:type="dcterms:W3CDTF">2011-06-14T07:09:43Z</dcterms:modified>
</cp:coreProperties>
</file>