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9" r:id="rId5"/>
    <p:sldId id="259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BD411-6EF4-468C-B784-79E4DA019872}" type="datetimeFigureOut">
              <a:rPr lang="en-US" smtClean="0"/>
              <a:pPr/>
              <a:t>6/18/2011</a:t>
            </a:fld>
            <a:endParaRPr lang="en-GB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031F0-1AA2-43C3-93CD-A149DB05A32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803B-63AB-493E-8CB9-33A8EF6F475B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1633-83F9-4554-BCF9-04E15A264742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3F4A-5E56-4092-B990-7FC5524F80AE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04A5-2C15-4F1E-815E-02BEBA690B9F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6BA3-A649-43F1-9A11-1552E757EB57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68FEC-7427-4EDD-998D-4FA76353BD69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928-3B11-4AAF-8497-CCFB67E972C7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2A11-AF71-434A-9568-E75FCA533F4B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07-D863-4CB7-AF92-ADD18FAFF7A4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D999-5AF0-49E8-8609-F90E61E3EF53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A61-D3C9-46B7-ACBC-E722D2074D10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F730-AA05-4C3F-93B0-1C50E5C7A1E5}" type="datetime1">
              <a:rPr lang="en-US" smtClean="0"/>
              <a:pPr/>
              <a:t>6/18/2011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9FE65-40E5-4E88-8C35-1C70D451734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dn.microsoft.com/en-us/library/aa664742(v=VS.71).asp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system.string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default.aspx" TargetMode="External"/><Relationship Id="rId2" Type="http://schemas.openxmlformats.org/officeDocument/2006/relationships/hyperlink" Target="http://msdn.microsoft.com/en-us/library/system.math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br>
              <a:rPr lang="en-US" dirty="0" smtClean="0"/>
            </a:br>
            <a:r>
              <a:rPr lang="ar-SA" dirty="0" smtClean="0"/>
              <a:t>الطرق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مستطيل 3"/>
          <p:cNvSpPr/>
          <p:nvPr/>
        </p:nvSpPr>
        <p:spPr>
          <a:xfrm>
            <a:off x="1806340" y="142852"/>
            <a:ext cx="554671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</a:pPr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3.4.  استخدام</a:t>
            </a:r>
            <a:r>
              <a:rPr lang="ar-JO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 الطرق الموجودة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Array Class</a:t>
            </a:r>
            <a:endParaRPr lang="en-GB" sz="2800" b="1" u="sng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214710" cy="15878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564" y="2795601"/>
            <a:ext cx="7124708" cy="31337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47" y="852500"/>
            <a:ext cx="73247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61" y="1547825"/>
            <a:ext cx="747712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4143380"/>
            <a:ext cx="30765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ستطيل 7"/>
          <p:cNvSpPr/>
          <p:nvPr/>
        </p:nvSpPr>
        <p:spPr>
          <a:xfrm>
            <a:off x="2714612" y="214290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Array Class</a:t>
            </a:r>
            <a:endParaRPr lang="en-GB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مستطيل 6"/>
          <p:cNvSpPr/>
          <p:nvPr/>
        </p:nvSpPr>
        <p:spPr>
          <a:xfrm>
            <a:off x="1500166" y="1643050"/>
            <a:ext cx="535785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 smtClean="0"/>
              <a:t>The lifetime of a declared element is the period of time during which it is available for use.</a:t>
            </a:r>
            <a:endParaRPr lang="en-GB" dirty="0"/>
          </a:p>
        </p:txBody>
      </p:sp>
      <p:sp>
        <p:nvSpPr>
          <p:cNvPr id="8" name="مستطيل 7"/>
          <p:cNvSpPr/>
          <p:nvPr/>
        </p:nvSpPr>
        <p:spPr>
          <a:xfrm>
            <a:off x="1417508" y="285728"/>
            <a:ext cx="553542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</a:pPr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3.5 . معرفة فترة الحياة للمتغيرات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Life Time</a:t>
            </a:r>
            <a:endParaRPr lang="en-GB" sz="2800" b="1" u="sng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مستطيل 3"/>
          <p:cNvSpPr/>
          <p:nvPr/>
        </p:nvSpPr>
        <p:spPr>
          <a:xfrm>
            <a:off x="2285984" y="262574"/>
            <a:ext cx="4405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3.6 . معرفة مجال المتغيرات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Scope</a:t>
            </a:r>
            <a:endParaRPr lang="en-GB" sz="2800" b="1" u="sng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000372"/>
            <a:ext cx="2695575" cy="13144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000372"/>
            <a:ext cx="4600575" cy="2381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مستطيل 6"/>
          <p:cNvSpPr/>
          <p:nvPr/>
        </p:nvSpPr>
        <p:spPr>
          <a:xfrm>
            <a:off x="714348" y="928670"/>
            <a:ext cx="7786742" cy="1900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1600" dirty="0" smtClean="0"/>
              <a:t>	</a:t>
            </a:r>
            <a:r>
              <a:rPr lang="en-GB" sz="1600" dirty="0" smtClean="0"/>
              <a:t>The scope of a local variable declared in a </a:t>
            </a:r>
            <a:r>
              <a:rPr lang="en-GB" sz="1600" i="1" dirty="0" smtClean="0"/>
              <a:t>local-variable-declaration</a:t>
            </a:r>
            <a:r>
              <a:rPr lang="en-GB" sz="1600" dirty="0" smtClean="0"/>
              <a:t> is the block in which the declaration occurs. It is an error to refer to a local variable in a textual position that precedes the </a:t>
            </a:r>
            <a:r>
              <a:rPr lang="en-GB" sz="1600" i="1" dirty="0" smtClean="0"/>
              <a:t>local-variable-</a:t>
            </a:r>
            <a:r>
              <a:rPr lang="en-GB" sz="1600" i="1" dirty="0" err="1" smtClean="0"/>
              <a:t>declarator</a:t>
            </a:r>
            <a:r>
              <a:rPr lang="en-GB" sz="1600" dirty="0" smtClean="0"/>
              <a:t> of the local variable. Within the scope of a local variable, it is a compile-time error to declare another local variable or constant with the same name.</a:t>
            </a:r>
            <a:endParaRPr lang="en-GB" sz="1600" dirty="0"/>
          </a:p>
        </p:txBody>
      </p:sp>
      <p:sp>
        <p:nvSpPr>
          <p:cNvPr id="8" name="مستطيل 7"/>
          <p:cNvSpPr/>
          <p:nvPr/>
        </p:nvSpPr>
        <p:spPr>
          <a:xfrm>
            <a:off x="357158" y="592933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4"/>
              </a:rPr>
              <a:t>http://msdn.microsoft.com/en-us/library/aa664742(v=VS.71).aspx</a:t>
            </a:r>
            <a:r>
              <a:rPr lang="ar-SA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rtl="1"/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3.7. </a:t>
            </a:r>
            <a:r>
              <a:rPr lang="ar-JO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معرفة </a:t>
            </a:r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استخدام الاستدعاء الذاتي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Recursion</a:t>
            </a:r>
            <a:endParaRPr lang="en-GB" sz="2800" b="1" u="sng" dirty="0"/>
          </a:p>
        </p:txBody>
      </p:sp>
      <p:sp>
        <p:nvSpPr>
          <p:cNvPr id="8" name="مستطيل 7"/>
          <p:cNvSpPr/>
          <p:nvPr/>
        </p:nvSpPr>
        <p:spPr>
          <a:xfrm>
            <a:off x="785786" y="1285860"/>
            <a:ext cx="707236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Recursion</a:t>
            </a:r>
            <a:r>
              <a:rPr lang="en-GB" dirty="0" smtClean="0"/>
              <a:t> is an important programming technique that causes a function to call itself.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624138"/>
            <a:ext cx="3781443" cy="25159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131762"/>
            <a:ext cx="8229600" cy="511156"/>
          </a:xfrm>
        </p:spPr>
        <p:txBody>
          <a:bodyPr>
            <a:noAutofit/>
          </a:bodyPr>
          <a:lstStyle/>
          <a:p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Recursion</a:t>
            </a:r>
            <a:endParaRPr lang="en-GB" sz="28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000504"/>
            <a:ext cx="6858048" cy="19288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785795"/>
            <a:ext cx="6858048" cy="30003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lvl="0" rtl="1"/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3.8. معرفة واستخدام مفهوم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(Overloading)</a:t>
            </a:r>
            <a:r>
              <a:rPr lang="ar-JO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lang="en-GB" sz="2800" b="1" u="sng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مستطيل 5"/>
          <p:cNvSpPr/>
          <p:nvPr/>
        </p:nvSpPr>
        <p:spPr>
          <a:xfrm>
            <a:off x="642910" y="1071546"/>
            <a:ext cx="750099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smtClean="0"/>
              <a:t>Overload resolution is a compile-time mechanism for selecting the best function member to invoke given an argument list and a set of candidate function members.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pPr lvl="0" rtl="1"/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3.9. التعامل</a:t>
            </a:r>
            <a:r>
              <a:rPr lang="ar-JO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 مع الطرق الخاصة بالسلاسل الرمزية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String</a:t>
            </a:r>
            <a:endParaRPr lang="en-GB" sz="2800" b="1" u="sng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مستطيل 5"/>
          <p:cNvSpPr/>
          <p:nvPr/>
        </p:nvSpPr>
        <p:spPr>
          <a:xfrm>
            <a:off x="428596" y="2428868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hlinkClick r:id="rId2"/>
              </a:rPr>
              <a:t>http://msdn.microsoft.com/en-us/library/system.string.aspx</a:t>
            </a:r>
            <a:r>
              <a:rPr lang="ar-SA" sz="2000" dirty="0" smtClean="0"/>
              <a:t> 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254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 rtl="1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 startAt="3"/>
              <a:tabLst>
                <a:tab pos="536575" algn="l"/>
              </a:tabLst>
            </a:pPr>
            <a:r>
              <a:rPr lang="ar-SA" sz="32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L-Mohanad" pitchFamily="2" charset="-78"/>
              </a:rPr>
              <a:t>الطرق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L-Mohanad" pitchFamily="2" charset="-78"/>
              </a:rPr>
              <a:t>Methods </a:t>
            </a:r>
            <a:endParaRPr lang="en-GB" sz="2800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L-Mohanad" pitchFamily="2" charset="-78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85852" y="1428736"/>
            <a:ext cx="6143668" cy="38318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536575" algn="l"/>
              </a:tabLst>
            </a:pPr>
            <a:r>
              <a:rPr lang="ar-SA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L-Mohanad" pitchFamily="2" charset="-78"/>
              </a:rPr>
              <a:t>بناء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الطرق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واستدعائها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   (</a:t>
            </a:r>
            <a:r>
              <a:rPr lang="en-GB" dirty="0" smtClean="0"/>
              <a:t>S</a:t>
            </a:r>
            <a:r>
              <a:rPr lang="en-GB" dirty="0" smtClean="0"/>
              <a:t>ignature) </a:t>
            </a:r>
            <a:endParaRPr kumimoji="0" lang="en-GB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6575" algn="l"/>
              </a:tabLst>
            </a:pP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استخدام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 الطرق الموجودة </a:t>
            </a:r>
            <a:r>
              <a:rPr kumimoji="0" lang="en-C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(Math Class)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L-Mohanad" pitchFamily="2" charset="-78"/>
            </a:endParaRP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536575" algn="l"/>
              </a:tabLst>
            </a:pPr>
            <a:r>
              <a:rPr lang="ar-SA" dirty="0" smtClean="0">
                <a:solidFill>
                  <a:schemeClr val="tx1"/>
                </a:solidFill>
                <a:latin typeface="Arial" pitchFamily="34" charset="0"/>
                <a:cs typeface="AL-Mohanad" pitchFamily="2" charset="-78"/>
              </a:rPr>
              <a:t>معرفة استخدام الطرق (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L-Mohanad" pitchFamily="2" charset="-78"/>
              </a:rPr>
              <a:t>Random Class</a:t>
            </a:r>
            <a:r>
              <a:rPr lang="ar-SA" dirty="0" smtClean="0">
                <a:solidFill>
                  <a:schemeClr val="tx1"/>
                </a:solidFill>
                <a:latin typeface="Arial" pitchFamily="34" charset="0"/>
                <a:cs typeface="AL-Mohanad" pitchFamily="2" charset="-78"/>
              </a:rPr>
              <a:t>)</a:t>
            </a: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536575" algn="l"/>
              </a:tabLst>
            </a:pPr>
            <a:r>
              <a:rPr lang="ar-SA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L-Mohanad" pitchFamily="2" charset="-78"/>
              </a:rPr>
              <a:t> استخدام</a:t>
            </a:r>
            <a:r>
              <a:rPr lang="ar-JO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L-Mohanad" pitchFamily="2" charset="-78"/>
              </a:rPr>
              <a:t> الطرق الموجودة </a:t>
            </a:r>
            <a:r>
              <a:rPr lang="en-CA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(Array Class)</a:t>
            </a:r>
            <a:r>
              <a:rPr lang="ar-JO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en-GB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6575" algn="l"/>
              </a:tabLst>
            </a:pP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معرفة فترة الحياة للمتغيرات </a:t>
            </a:r>
            <a:r>
              <a:rPr kumimoji="0" lang="en-C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(Life Time)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en-GB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6575" algn="l"/>
              </a:tabLst>
            </a:pP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معرفة مجال المتغيرات </a:t>
            </a:r>
            <a:r>
              <a:rPr kumimoji="0" lang="en-C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(Scope)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en-GB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6575" algn="l"/>
              </a:tabLst>
            </a:pP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معرفة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استخدام الاستدعاء الذاتي </a:t>
            </a:r>
            <a:r>
              <a:rPr kumimoji="0" lang="en-C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(Recursion)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en-GB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6575" algn="l"/>
              </a:tabLst>
            </a:pP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معرفة واستخدام مفهوم </a:t>
            </a:r>
            <a:r>
              <a:rPr kumimoji="0" lang="en-C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(Overloading)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en-GB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36575" algn="l"/>
              </a:tabLst>
            </a:pP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التعامل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 مع الطرق الخاصة بالسلاسل الرمزية </a:t>
            </a:r>
            <a:r>
              <a:rPr kumimoji="0" lang="en-C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(String)</a:t>
            </a:r>
            <a:r>
              <a:rPr kumimoji="0" lang="ar-JO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L-Mohanad" pitchFamily="2" charset="-78"/>
              </a:rPr>
              <a:t>.</a:t>
            </a:r>
            <a:endParaRPr kumimoji="0" lang="ar-JO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5720" y="357166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800" b="1" u="sng" dirty="0" smtClean="0"/>
              <a:t>3.1. توقيع الطريقة </a:t>
            </a:r>
            <a:r>
              <a:rPr lang="en-GB" sz="2800" b="1" u="sng" dirty="0" smtClean="0"/>
              <a:t>The signature of the method</a:t>
            </a:r>
            <a:endParaRPr lang="en-GB" sz="2800" b="1" u="sng" dirty="0"/>
          </a:p>
        </p:txBody>
      </p:sp>
      <p:sp>
        <p:nvSpPr>
          <p:cNvPr id="4" name="مستطيل 3"/>
          <p:cNvSpPr/>
          <p:nvPr/>
        </p:nvSpPr>
        <p:spPr>
          <a:xfrm>
            <a:off x="785786" y="1357298"/>
            <a:ext cx="7072362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i="1" dirty="0" smtClean="0">
                <a:solidFill>
                  <a:srgbClr val="00B050"/>
                </a:solidFill>
              </a:rPr>
              <a:t>access-level</a:t>
            </a:r>
            <a:r>
              <a:rPr lang="en-GB" sz="2000" dirty="0" smtClean="0"/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modifiers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1"/>
                </a:solidFill>
              </a:rPr>
              <a:t>return-type</a:t>
            </a:r>
            <a:r>
              <a:rPr lang="en-GB" sz="2000" i="1" dirty="0" smtClean="0"/>
              <a:t> </a:t>
            </a:r>
            <a:r>
              <a:rPr lang="en-GB" sz="2000" b="1" i="1" dirty="0" smtClean="0"/>
              <a:t>method-name</a:t>
            </a:r>
            <a:r>
              <a:rPr lang="en-GB" sz="2000" i="1" dirty="0" smtClean="0"/>
              <a:t>(</a:t>
            </a:r>
            <a:r>
              <a:rPr lang="ar-SA" sz="2000" i="1" dirty="0" smtClean="0"/>
              <a:t> </a:t>
            </a:r>
            <a:r>
              <a:rPr lang="en-GB" sz="2000" i="1" dirty="0" smtClean="0">
                <a:solidFill>
                  <a:srgbClr val="7030A0"/>
                </a:solidFill>
              </a:rPr>
              <a:t>parameters</a:t>
            </a:r>
            <a:r>
              <a:rPr lang="en-GB" sz="2000" i="1" dirty="0" smtClean="0"/>
              <a:t> )</a:t>
            </a:r>
            <a:br>
              <a:rPr lang="en-GB" sz="2000" i="1" dirty="0" smtClean="0"/>
            </a:br>
            <a:r>
              <a:rPr lang="en-GB" sz="2000" i="1" dirty="0" smtClean="0"/>
              <a:t>{</a:t>
            </a:r>
            <a:br>
              <a:rPr lang="en-GB" sz="2000" i="1" dirty="0" smtClean="0"/>
            </a:br>
            <a:r>
              <a:rPr lang="ar-SA" sz="2000" i="1" dirty="0" smtClean="0"/>
              <a:t>	</a:t>
            </a:r>
            <a:r>
              <a:rPr lang="en-GB" sz="2000" i="1" dirty="0" smtClean="0"/>
              <a:t>statements</a:t>
            </a:r>
            <a:r>
              <a:rPr lang="en-US" sz="2000" i="1" dirty="0" smtClean="0"/>
              <a:t>;</a:t>
            </a:r>
            <a:r>
              <a:rPr lang="en-GB" sz="2000" i="1" dirty="0" smtClean="0"/>
              <a:t/>
            </a:r>
            <a:br>
              <a:rPr lang="en-GB" sz="2000" i="1" dirty="0" smtClean="0"/>
            </a:br>
            <a:r>
              <a:rPr lang="en-GB" sz="2000" i="1" dirty="0" smtClean="0"/>
              <a:t>}</a:t>
            </a:r>
            <a:endParaRPr lang="en-GB" sz="2000" dirty="0"/>
          </a:p>
        </p:txBody>
      </p:sp>
      <p:sp>
        <p:nvSpPr>
          <p:cNvPr id="5" name="مستطيل 4"/>
          <p:cNvSpPr/>
          <p:nvPr/>
        </p:nvSpPr>
        <p:spPr>
          <a:xfrm>
            <a:off x="857224" y="3143248"/>
            <a:ext cx="571504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i="1" dirty="0" smtClean="0">
                <a:solidFill>
                  <a:srgbClr val="00B050"/>
                </a:solidFill>
              </a:rPr>
              <a:t>access-level</a:t>
            </a:r>
            <a:r>
              <a:rPr lang="en-GB" sz="2000" dirty="0" smtClean="0"/>
              <a:t> </a:t>
            </a:r>
            <a:r>
              <a:rPr lang="en-GB" i="1" dirty="0" smtClean="0">
                <a:solidFill>
                  <a:srgbClr val="00B050"/>
                </a:solidFill>
              </a:rPr>
              <a:t>: </a:t>
            </a:r>
            <a:r>
              <a:rPr lang="en-GB" i="1" dirty="0" smtClean="0"/>
              <a:t> </a:t>
            </a:r>
            <a:r>
              <a:rPr lang="en-GB" i="1" dirty="0" smtClean="0"/>
              <a:t>public, private, </a:t>
            </a:r>
            <a:endParaRPr lang="en-GB" dirty="0"/>
          </a:p>
        </p:txBody>
      </p:sp>
      <p:sp>
        <p:nvSpPr>
          <p:cNvPr id="6" name="مستطيل 5"/>
          <p:cNvSpPr/>
          <p:nvPr/>
        </p:nvSpPr>
        <p:spPr>
          <a:xfrm>
            <a:off x="857224" y="3714752"/>
            <a:ext cx="564360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modifiers</a:t>
            </a:r>
            <a:r>
              <a:rPr lang="en-GB" i="1" dirty="0" smtClean="0"/>
              <a:t> : abstract, sealed</a:t>
            </a:r>
            <a:endParaRPr lang="en-GB" dirty="0"/>
          </a:p>
        </p:txBody>
      </p:sp>
      <p:sp>
        <p:nvSpPr>
          <p:cNvPr id="7" name="مستطيل 6"/>
          <p:cNvSpPr/>
          <p:nvPr/>
        </p:nvSpPr>
        <p:spPr>
          <a:xfrm>
            <a:off x="857224" y="4282867"/>
            <a:ext cx="742955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i="1" dirty="0" smtClean="0">
                <a:solidFill>
                  <a:schemeClr val="accent1"/>
                </a:solidFill>
              </a:rPr>
              <a:t>return-type</a:t>
            </a:r>
            <a:r>
              <a:rPr lang="en-GB" i="1" dirty="0" smtClean="0"/>
              <a:t> :  </a:t>
            </a:r>
            <a:r>
              <a:rPr lang="en-GB" i="1" dirty="0" err="1" smtClean="0"/>
              <a:t>int</a:t>
            </a:r>
            <a:r>
              <a:rPr lang="en-GB" i="1" dirty="0" smtClean="0"/>
              <a:t>, string, long, boll, ......              \\ not part of  </a:t>
            </a:r>
            <a:r>
              <a:rPr lang="en-GB" dirty="0" smtClean="0"/>
              <a:t>the signature of                              					the method.</a:t>
            </a:r>
            <a:endParaRPr lang="en-GB" dirty="0"/>
          </a:p>
        </p:txBody>
      </p:sp>
      <p:sp>
        <p:nvSpPr>
          <p:cNvPr id="8" name="مستطيل 7"/>
          <p:cNvSpPr/>
          <p:nvPr/>
        </p:nvSpPr>
        <p:spPr>
          <a:xfrm>
            <a:off x="857224" y="5131370"/>
            <a:ext cx="664373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i="1" dirty="0" smtClean="0"/>
              <a:t>method-name:  The name of the method</a:t>
            </a:r>
            <a:endParaRPr lang="en-GB" i="1" dirty="0"/>
          </a:p>
        </p:txBody>
      </p:sp>
      <p:sp>
        <p:nvSpPr>
          <p:cNvPr id="9" name="مستطيل 8"/>
          <p:cNvSpPr/>
          <p:nvPr/>
        </p:nvSpPr>
        <p:spPr>
          <a:xfrm>
            <a:off x="857224" y="5702874"/>
            <a:ext cx="621510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i="1" dirty="0" smtClean="0">
                <a:solidFill>
                  <a:srgbClr val="7030A0"/>
                </a:solidFill>
              </a:rPr>
              <a:t>parameters</a:t>
            </a:r>
            <a:r>
              <a:rPr lang="en-GB" i="1" dirty="0" smtClean="0"/>
              <a:t> : any type of </a:t>
            </a:r>
            <a:r>
              <a:rPr lang="en-GB" i="1" dirty="0" smtClean="0"/>
              <a:t>parameter. </a:t>
            </a:r>
            <a:endParaRPr lang="en-GB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برمجة حاسب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142984"/>
            <a:ext cx="5072098" cy="49492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85728"/>
            <a:ext cx="5666571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cxnSp>
        <p:nvCxnSpPr>
          <p:cNvPr id="7" name="رابط مستقيم 6"/>
          <p:cNvCxnSpPr/>
          <p:nvPr/>
        </p:nvCxnSpPr>
        <p:spPr>
          <a:xfrm>
            <a:off x="1785918" y="714356"/>
            <a:ext cx="5286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392" y="2500306"/>
            <a:ext cx="8879764" cy="323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3" y="428604"/>
            <a:ext cx="340759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643050"/>
            <a:ext cx="764386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537244" y="285728"/>
            <a:ext cx="5610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3.2.  استخدام</a:t>
            </a:r>
            <a:r>
              <a:rPr lang="ar-JO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 الطرق الموجودة</a:t>
            </a:r>
            <a:r>
              <a:rPr lang="ar-SA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  </a:t>
            </a:r>
            <a:r>
              <a:rPr lang="ar-JO" sz="2800" b="1" u="sng" dirty="0" smtClean="0">
                <a:latin typeface="Arial" pitchFamily="34" charset="0"/>
                <a:ea typeface="Times New Roman" pitchFamily="18" charset="0"/>
                <a:cs typeface="AL-Mohanad" pitchFamily="2" charset="-78"/>
              </a:rPr>
              <a:t> </a:t>
            </a:r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Math Class</a:t>
            </a:r>
            <a:endParaRPr lang="en-GB" sz="2800" b="1" u="sng" dirty="0"/>
          </a:p>
        </p:txBody>
      </p:sp>
      <p:sp>
        <p:nvSpPr>
          <p:cNvPr id="8" name="مستطيل 7"/>
          <p:cNvSpPr/>
          <p:nvPr/>
        </p:nvSpPr>
        <p:spPr>
          <a:xfrm>
            <a:off x="214314" y="5643578"/>
            <a:ext cx="8929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.NET Framework 4</a:t>
            </a:r>
            <a:r>
              <a:rPr lang="en-GB" dirty="0" smtClean="0"/>
              <a:t> </a:t>
            </a:r>
            <a:r>
              <a:rPr lang="ar-SA" dirty="0" smtClean="0"/>
              <a:t>: </a:t>
            </a:r>
            <a:r>
              <a:rPr lang="en-GB" dirty="0" smtClean="0">
                <a:hlinkClick r:id="rId2"/>
              </a:rPr>
              <a:t>http://msdn.microsoft.com/en-us/library/system.math.aspx</a:t>
            </a:r>
            <a:r>
              <a:rPr lang="ar-SA" dirty="0" smtClean="0"/>
              <a:t>  </a:t>
            </a:r>
            <a:endParaRPr lang="en-GB" dirty="0"/>
          </a:p>
        </p:txBody>
      </p:sp>
      <p:sp>
        <p:nvSpPr>
          <p:cNvPr id="9219" name="AutoShape 3" descr="MSDN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18" name="AutoShape 2" descr="http://i.msdn.microsoft.com/Hash/030c41d9079671d09a62d8e2c1db6973.gif"/>
          <p:cNvSpPr>
            <a:spLocks noChangeAspect="1" noChangeArrowheads="1"/>
          </p:cNvSpPr>
          <p:nvPr/>
        </p:nvSpPr>
        <p:spPr bwMode="auto">
          <a:xfrm>
            <a:off x="63500" y="-280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928669"/>
            <a:ext cx="2857520" cy="256118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59" y="3571876"/>
            <a:ext cx="7115175" cy="2028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en-CA" sz="2800" b="1" u="sng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Math Class</a:t>
            </a:r>
            <a:endParaRPr lang="en-GB" sz="28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142984"/>
            <a:ext cx="6208932" cy="14287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496"/>
            <a:ext cx="7429552" cy="2864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مستطيل 5"/>
          <p:cNvSpPr/>
          <p:nvPr/>
        </p:nvSpPr>
        <p:spPr>
          <a:xfrm>
            <a:off x="1857356" y="0"/>
            <a:ext cx="509787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</a:pPr>
            <a:r>
              <a:rPr lang="ar-SA" sz="2800" b="1" u="sng" dirty="0" smtClean="0">
                <a:latin typeface="Arial" pitchFamily="34" charset="0"/>
                <a:cs typeface="AL-Mohanad" pitchFamily="2" charset="-78"/>
              </a:rPr>
              <a:t>3.3 .  معرفة استخدام الطرق    </a:t>
            </a:r>
            <a:r>
              <a:rPr lang="en-US" sz="2800" b="1" u="sng" dirty="0" smtClean="0">
                <a:latin typeface="Arial" pitchFamily="34" charset="0"/>
                <a:cs typeface="AL-Mohanad" pitchFamily="2" charset="-78"/>
              </a:rPr>
              <a:t>Random</a:t>
            </a:r>
            <a:endParaRPr lang="en-GB" sz="2800" b="1" u="sng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857231"/>
            <a:ext cx="2857520" cy="152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428868"/>
            <a:ext cx="73056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714752"/>
            <a:ext cx="74295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FE65-40E5-4E88-8C35-1C70D4517347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14356"/>
            <a:ext cx="5881713" cy="56388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مستطيل 5"/>
          <p:cNvSpPr/>
          <p:nvPr/>
        </p:nvSpPr>
        <p:spPr>
          <a:xfrm>
            <a:off x="3500430" y="142852"/>
            <a:ext cx="1622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Arial" pitchFamily="34" charset="0"/>
                <a:cs typeface="AL-Mohanad" pitchFamily="2" charset="-78"/>
              </a:rPr>
              <a:t>Random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321</Words>
  <Application>Microsoft Office PowerPoint</Application>
  <PresentationFormat>عرض على الشاشة (3:4)‏</PresentationFormat>
  <Paragraphs>69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سمة Office</vt:lpstr>
      <vt:lpstr>Methods الطرق</vt:lpstr>
      <vt:lpstr>الطرقMethods </vt:lpstr>
      <vt:lpstr>الشريحة 3</vt:lpstr>
      <vt:lpstr>الشريحة 4</vt:lpstr>
      <vt:lpstr>الشريحة 5</vt:lpstr>
      <vt:lpstr>الشريحة 6</vt:lpstr>
      <vt:lpstr>Math Class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3.7. معرفة استخدام الاستدعاء الذاتي Recursion</vt:lpstr>
      <vt:lpstr>Recursion</vt:lpstr>
      <vt:lpstr>3.8. معرفة واستخدام مفهوم (Overloading).</vt:lpstr>
      <vt:lpstr>3.9. التعامل مع الطرق الخاصة بالسلاسل الرمزية String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</dc:title>
  <dc:creator>idekhail</dc:creator>
  <cp:lastModifiedBy>idekhail</cp:lastModifiedBy>
  <cp:revision>70</cp:revision>
  <dcterms:created xsi:type="dcterms:W3CDTF">2011-06-14T06:59:37Z</dcterms:created>
  <dcterms:modified xsi:type="dcterms:W3CDTF">2011-06-18T10:06:46Z</dcterms:modified>
</cp:coreProperties>
</file>